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7"/>
  </p:notesMasterIdLst>
  <p:sldIdLst>
    <p:sldId id="325" r:id="rId3"/>
    <p:sldId id="326" r:id="rId4"/>
    <p:sldId id="257" r:id="rId5"/>
    <p:sldId id="33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361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9" d="100"/>
          <a:sy n="69" d="100"/>
        </p:scale>
        <p:origin x="9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notesMaster" Target="notesMasters/notes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E528617-124F-4793-8A56-F5DF398295C2}"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F2DF405E-0BD2-4B21-9E98-312C6B39E057}">
      <dgm:prSet phldrT="[Text]" custT="1"/>
      <dgm:spPr>
        <a:solidFill>
          <a:srgbClr val="236192"/>
        </a:solidFill>
      </dgm:spPr>
      <dgm:t>
        <a:bodyPr/>
        <a:lstStyle/>
        <a:p>
          <a:r>
            <a:rPr lang="en-US" sz="1400" b="1" dirty="0"/>
            <a:t>Notify Fund Office of Return to Work</a:t>
          </a:r>
          <a:r>
            <a:rPr lang="en-US" sz="1200" b="1" dirty="0"/>
            <a:t>  </a:t>
          </a:r>
        </a:p>
      </dgm:t>
    </dgm:pt>
    <dgm:pt modelId="{3447E534-CF04-45E1-AE70-D534BDF5A0B2}" type="parTrans" cxnId="{45CF072B-B46C-44E6-BE88-392CAC2E06E8}">
      <dgm:prSet/>
      <dgm:spPr/>
      <dgm:t>
        <a:bodyPr/>
        <a:lstStyle/>
        <a:p>
          <a:endParaRPr lang="en-US"/>
        </a:p>
      </dgm:t>
    </dgm:pt>
    <dgm:pt modelId="{81D80B29-753E-4354-8634-6A1A013331C6}" type="sibTrans" cxnId="{45CF072B-B46C-44E6-BE88-392CAC2E06E8}">
      <dgm:prSet/>
      <dgm:spPr/>
      <dgm:t>
        <a:bodyPr/>
        <a:lstStyle/>
        <a:p>
          <a:endParaRPr lang="en-US"/>
        </a:p>
      </dgm:t>
    </dgm:pt>
    <dgm:pt modelId="{FDCF5BCD-87F4-4BF3-8E5A-1FE64C09BDF0}">
      <dgm:prSet phldrT="[Text]" custT="1"/>
      <dgm:spPr>
        <a:solidFill>
          <a:srgbClr val="236192"/>
        </a:solidFill>
      </dgm:spPr>
      <dgm:t>
        <a:bodyPr/>
        <a:lstStyle/>
        <a:p>
          <a:r>
            <a:rPr lang="en-US" sz="1200" dirty="0"/>
            <a:t>Must receive written notification  21 -days in advance of returning to work with a Contributing Employer to avoid pension overpayment. </a:t>
          </a:r>
          <a:r>
            <a:rPr lang="en-US" sz="1200" dirty="0">
              <a:solidFill>
                <a:schemeClr val="bg1"/>
              </a:solidFill>
            </a:rPr>
            <a:t>  Notice can be sent to returntowork@smwnbf.org.</a:t>
          </a:r>
        </a:p>
      </dgm:t>
    </dgm:pt>
    <dgm:pt modelId="{6E132E2E-6D6C-4FA2-89E2-F2815FE08C1C}" type="parTrans" cxnId="{4B60D7E2-F6F4-409B-8C23-C7F19EE2563C}">
      <dgm:prSet/>
      <dgm:spPr/>
      <dgm:t>
        <a:bodyPr/>
        <a:lstStyle/>
        <a:p>
          <a:endParaRPr lang="en-US"/>
        </a:p>
      </dgm:t>
    </dgm:pt>
    <dgm:pt modelId="{819874E7-147C-4794-A253-C697C73C4E34}" type="sibTrans" cxnId="{4B60D7E2-F6F4-409B-8C23-C7F19EE2563C}">
      <dgm:prSet/>
      <dgm:spPr/>
      <dgm:t>
        <a:bodyPr/>
        <a:lstStyle/>
        <a:p>
          <a:endParaRPr lang="en-US"/>
        </a:p>
      </dgm:t>
    </dgm:pt>
    <dgm:pt modelId="{DB86969D-F4AF-4BB2-9B90-B7FEF363D98B}">
      <dgm:prSet phldrT="[Text]" custT="1"/>
      <dgm:spPr>
        <a:solidFill>
          <a:srgbClr val="236192"/>
        </a:solidFill>
      </dgm:spPr>
      <dgm:t>
        <a:bodyPr/>
        <a:lstStyle/>
        <a:p>
          <a:r>
            <a:rPr lang="en-US" sz="1400" b="1" dirty="0"/>
            <a:t>Monthly Pension is Placed on Hold</a:t>
          </a:r>
        </a:p>
      </dgm:t>
    </dgm:pt>
    <dgm:pt modelId="{CDB2D658-2A53-4E8F-AFF5-8D1E75900A9D}" type="parTrans" cxnId="{B54388B3-C4A1-4295-A44E-69C8F555F436}">
      <dgm:prSet/>
      <dgm:spPr/>
      <dgm:t>
        <a:bodyPr/>
        <a:lstStyle/>
        <a:p>
          <a:endParaRPr lang="en-US"/>
        </a:p>
      </dgm:t>
    </dgm:pt>
    <dgm:pt modelId="{631ABD81-DA26-4B34-9CF6-D8107290D56F}" type="sibTrans" cxnId="{B54388B3-C4A1-4295-A44E-69C8F555F436}">
      <dgm:prSet/>
      <dgm:spPr/>
      <dgm:t>
        <a:bodyPr/>
        <a:lstStyle/>
        <a:p>
          <a:endParaRPr lang="en-US"/>
        </a:p>
      </dgm:t>
    </dgm:pt>
    <dgm:pt modelId="{4FE401B2-BC51-4B47-8548-9BB762E89F90}">
      <dgm:prSet phldrT="[Text]" custT="1"/>
      <dgm:spPr>
        <a:solidFill>
          <a:srgbClr val="236192"/>
        </a:solidFill>
      </dgm:spPr>
      <dgm:t>
        <a:bodyPr/>
        <a:lstStyle/>
        <a:p>
          <a:r>
            <a:rPr lang="en-US" sz="1200" dirty="0"/>
            <a:t>Pension will be suspended for every month that the retiree works with a Contributing Employer. </a:t>
          </a:r>
        </a:p>
      </dgm:t>
    </dgm:pt>
    <dgm:pt modelId="{61A0CACB-627A-4B43-A759-C35524949B4D}" type="parTrans" cxnId="{02F8EEBD-C5AC-4A90-B879-F1A065694F27}">
      <dgm:prSet/>
      <dgm:spPr/>
      <dgm:t>
        <a:bodyPr/>
        <a:lstStyle/>
        <a:p>
          <a:endParaRPr lang="en-US"/>
        </a:p>
      </dgm:t>
    </dgm:pt>
    <dgm:pt modelId="{70F4F876-FCA3-439F-902A-D0B3A1C7A5F2}" type="sibTrans" cxnId="{02F8EEBD-C5AC-4A90-B879-F1A065694F27}">
      <dgm:prSet/>
      <dgm:spPr/>
      <dgm:t>
        <a:bodyPr/>
        <a:lstStyle/>
        <a:p>
          <a:endParaRPr lang="en-US"/>
        </a:p>
      </dgm:t>
    </dgm:pt>
    <dgm:pt modelId="{0DD3CD80-D8F2-4290-AF6F-F20CC6CA29C5}">
      <dgm:prSet phldrT="[Text]" custT="1"/>
      <dgm:spPr>
        <a:solidFill>
          <a:srgbClr val="236192"/>
        </a:solidFill>
      </dgm:spPr>
      <dgm:t>
        <a:bodyPr/>
        <a:lstStyle/>
        <a:p>
          <a:r>
            <a:rPr lang="en-US" sz="1200" dirty="0"/>
            <a:t>If less than age 62 the suspension will be </a:t>
          </a:r>
          <a:r>
            <a:rPr lang="en-US" sz="1200" i="0" dirty="0"/>
            <a:t>no less </a:t>
          </a:r>
          <a:r>
            <a:rPr lang="en-US" sz="1200" dirty="0"/>
            <a:t>than three months.     </a:t>
          </a:r>
        </a:p>
      </dgm:t>
    </dgm:pt>
    <dgm:pt modelId="{6BEE9538-C17C-47C6-8876-6046B0E1071C}" type="parTrans" cxnId="{901881D1-D013-4E8D-9B51-4761BBDFB409}">
      <dgm:prSet/>
      <dgm:spPr/>
      <dgm:t>
        <a:bodyPr/>
        <a:lstStyle/>
        <a:p>
          <a:endParaRPr lang="en-US"/>
        </a:p>
      </dgm:t>
    </dgm:pt>
    <dgm:pt modelId="{FADACC91-8692-4C1A-8BD9-D2F7C326EDED}" type="sibTrans" cxnId="{901881D1-D013-4E8D-9B51-4761BBDFB409}">
      <dgm:prSet/>
      <dgm:spPr/>
      <dgm:t>
        <a:bodyPr/>
        <a:lstStyle/>
        <a:p>
          <a:endParaRPr lang="en-US"/>
        </a:p>
      </dgm:t>
    </dgm:pt>
    <dgm:pt modelId="{805D6BBE-D2E4-4656-B058-AFC2020AE64A}">
      <dgm:prSet phldrT="[Text]"/>
      <dgm:spPr>
        <a:solidFill>
          <a:srgbClr val="236192"/>
        </a:solidFill>
      </dgm:spPr>
      <dgm:t>
        <a:bodyPr/>
        <a:lstStyle/>
        <a:p>
          <a:r>
            <a:rPr lang="en-US" sz="1400" b="1" dirty="0"/>
            <a:t>Notify Fund Office of Return to Retirement Date</a:t>
          </a:r>
        </a:p>
      </dgm:t>
    </dgm:pt>
    <dgm:pt modelId="{2BFC164A-32B9-43CD-B9EA-0C207F97E28C}" type="parTrans" cxnId="{8A9209FE-3634-4FE8-9F49-9DA3F755A9EC}">
      <dgm:prSet/>
      <dgm:spPr/>
      <dgm:t>
        <a:bodyPr/>
        <a:lstStyle/>
        <a:p>
          <a:endParaRPr lang="en-US"/>
        </a:p>
      </dgm:t>
    </dgm:pt>
    <dgm:pt modelId="{30536E37-C713-4EC0-B804-970593B2BB2D}" type="sibTrans" cxnId="{8A9209FE-3634-4FE8-9F49-9DA3F755A9EC}">
      <dgm:prSet/>
      <dgm:spPr/>
      <dgm:t>
        <a:bodyPr/>
        <a:lstStyle/>
        <a:p>
          <a:endParaRPr lang="en-US"/>
        </a:p>
      </dgm:t>
    </dgm:pt>
    <dgm:pt modelId="{9BF3076B-F3F7-4CF5-8FF2-8495D4A6ED3F}">
      <dgm:prSet phldrT="[Text]" custT="1"/>
      <dgm:spPr>
        <a:solidFill>
          <a:srgbClr val="236192"/>
        </a:solidFill>
      </dgm:spPr>
      <dgm:t>
        <a:bodyPr/>
        <a:lstStyle/>
        <a:p>
          <a:r>
            <a:rPr lang="en-US" sz="1200" dirty="0"/>
            <a:t>After the appropriate suspension period the retiree is again eligible for pension.   </a:t>
          </a:r>
        </a:p>
      </dgm:t>
    </dgm:pt>
    <dgm:pt modelId="{C6468CDB-C430-4635-8381-B61601D7AF8D}" type="parTrans" cxnId="{48FD889C-CA9A-411A-9E21-FFB2924758ED}">
      <dgm:prSet/>
      <dgm:spPr/>
      <dgm:t>
        <a:bodyPr/>
        <a:lstStyle/>
        <a:p>
          <a:endParaRPr lang="en-US"/>
        </a:p>
      </dgm:t>
    </dgm:pt>
    <dgm:pt modelId="{6A6CFEB8-43C1-4E60-9371-1B618B23E174}" type="sibTrans" cxnId="{48FD889C-CA9A-411A-9E21-FFB2924758ED}">
      <dgm:prSet/>
      <dgm:spPr/>
      <dgm:t>
        <a:bodyPr/>
        <a:lstStyle/>
        <a:p>
          <a:endParaRPr lang="en-US"/>
        </a:p>
      </dgm:t>
    </dgm:pt>
    <dgm:pt modelId="{5ABF28DD-93E7-4B53-9866-E6CA1C72C451}">
      <dgm:prSet phldrT="[Text]" custT="1"/>
      <dgm:spPr>
        <a:solidFill>
          <a:srgbClr val="236192"/>
        </a:solidFill>
      </dgm:spPr>
      <dgm:t>
        <a:bodyPr/>
        <a:lstStyle/>
        <a:p>
          <a:r>
            <a:rPr lang="en-US" sz="1200" dirty="0"/>
            <a:t>Ideally notice is received 21-days in advance of “re-retirement.”  </a:t>
          </a:r>
        </a:p>
      </dgm:t>
    </dgm:pt>
    <dgm:pt modelId="{6770D40D-49E1-40BC-8205-9FE9E5EC8B23}" type="parTrans" cxnId="{6AB11327-BB75-43ED-ADED-BDD594F8C25D}">
      <dgm:prSet/>
      <dgm:spPr/>
      <dgm:t>
        <a:bodyPr/>
        <a:lstStyle/>
        <a:p>
          <a:endParaRPr lang="en-US"/>
        </a:p>
      </dgm:t>
    </dgm:pt>
    <dgm:pt modelId="{0338B220-DCD0-4C32-9D14-26F74D2A5BAC}" type="sibTrans" cxnId="{6AB11327-BB75-43ED-ADED-BDD594F8C25D}">
      <dgm:prSet/>
      <dgm:spPr/>
      <dgm:t>
        <a:bodyPr/>
        <a:lstStyle/>
        <a:p>
          <a:endParaRPr lang="en-US"/>
        </a:p>
      </dgm:t>
    </dgm:pt>
    <dgm:pt modelId="{50A5490D-A93C-4734-B96B-6A2992FE8282}">
      <dgm:prSet phldrT="[Text]"/>
      <dgm:spPr>
        <a:solidFill>
          <a:srgbClr val="236192"/>
        </a:solidFill>
      </dgm:spPr>
      <dgm:t>
        <a:bodyPr/>
        <a:lstStyle/>
        <a:p>
          <a:r>
            <a:rPr lang="en-US" sz="1400" b="1" dirty="0"/>
            <a:t>Re-Commencement of Pension</a:t>
          </a:r>
        </a:p>
      </dgm:t>
    </dgm:pt>
    <dgm:pt modelId="{FC627BBF-47F0-4D9B-A6C0-74BD385638DC}" type="parTrans" cxnId="{9D5387E9-1433-4B4B-8D3E-530B97D37868}">
      <dgm:prSet/>
      <dgm:spPr/>
      <dgm:t>
        <a:bodyPr/>
        <a:lstStyle/>
        <a:p>
          <a:endParaRPr lang="en-US"/>
        </a:p>
      </dgm:t>
    </dgm:pt>
    <dgm:pt modelId="{6F50D1C1-B0E3-4317-A75B-CBF0F9376A29}" type="sibTrans" cxnId="{9D5387E9-1433-4B4B-8D3E-530B97D37868}">
      <dgm:prSet/>
      <dgm:spPr/>
      <dgm:t>
        <a:bodyPr/>
        <a:lstStyle/>
        <a:p>
          <a:endParaRPr lang="en-US"/>
        </a:p>
      </dgm:t>
    </dgm:pt>
    <dgm:pt modelId="{F3926086-4210-4CE2-832B-E88C3F142A06}">
      <dgm:prSet custT="1"/>
      <dgm:spPr>
        <a:solidFill>
          <a:srgbClr val="236192"/>
        </a:solidFill>
      </dgm:spPr>
      <dgm:t>
        <a:bodyPr/>
        <a:lstStyle/>
        <a:p>
          <a:r>
            <a:rPr lang="en-US" sz="1200" dirty="0"/>
            <a:t>With the 21 day notice, pension will resume immediately at the original amount.  This means that a pension check will be issued on the first of the month following the last day worked.</a:t>
          </a:r>
        </a:p>
      </dgm:t>
    </dgm:pt>
    <dgm:pt modelId="{5EFBF1B1-B03D-4AFA-A4D6-FE4C3E32D31B}" type="parTrans" cxnId="{D1BFDB99-6C4C-4AC7-A4C0-456CE5A5DB5D}">
      <dgm:prSet/>
      <dgm:spPr/>
      <dgm:t>
        <a:bodyPr/>
        <a:lstStyle/>
        <a:p>
          <a:endParaRPr lang="en-US"/>
        </a:p>
      </dgm:t>
    </dgm:pt>
    <dgm:pt modelId="{6FB063CE-9833-4319-BAF3-23A0322719FB}" type="sibTrans" cxnId="{D1BFDB99-6C4C-4AC7-A4C0-456CE5A5DB5D}">
      <dgm:prSet/>
      <dgm:spPr/>
      <dgm:t>
        <a:bodyPr/>
        <a:lstStyle/>
        <a:p>
          <a:endParaRPr lang="en-US"/>
        </a:p>
      </dgm:t>
    </dgm:pt>
    <dgm:pt modelId="{E2FC5D9C-0F05-470E-8A34-FAD84DF3CFE5}">
      <dgm:prSet phldrT="[Text]"/>
      <dgm:spPr>
        <a:solidFill>
          <a:srgbClr val="236192"/>
        </a:solidFill>
      </dgm:spPr>
      <dgm:t>
        <a:bodyPr/>
        <a:lstStyle/>
        <a:p>
          <a:r>
            <a:rPr lang="en-US" sz="1400" b="1" dirty="0"/>
            <a:t>Benefit Review/Recalculation</a:t>
          </a:r>
        </a:p>
      </dgm:t>
    </dgm:pt>
    <dgm:pt modelId="{29563CC6-6955-4E20-A0C2-F2083F669E28}" type="parTrans" cxnId="{CDEA104A-91D7-425D-B4C2-B2499B544F66}">
      <dgm:prSet/>
      <dgm:spPr/>
      <dgm:t>
        <a:bodyPr/>
        <a:lstStyle/>
        <a:p>
          <a:endParaRPr lang="en-US"/>
        </a:p>
      </dgm:t>
    </dgm:pt>
    <dgm:pt modelId="{87758156-0A4C-49AD-92B2-ECB024197A7C}" type="sibTrans" cxnId="{CDEA104A-91D7-425D-B4C2-B2499B544F66}">
      <dgm:prSet/>
      <dgm:spPr/>
      <dgm:t>
        <a:bodyPr/>
        <a:lstStyle/>
        <a:p>
          <a:endParaRPr lang="en-US"/>
        </a:p>
      </dgm:t>
    </dgm:pt>
    <dgm:pt modelId="{2D9ED15A-91F7-48C7-BD3F-BDB392B20008}">
      <dgm:prSet custT="1"/>
      <dgm:spPr>
        <a:solidFill>
          <a:srgbClr val="236192"/>
        </a:solidFill>
      </dgm:spPr>
      <dgm:t>
        <a:bodyPr/>
        <a:lstStyle/>
        <a:p>
          <a:r>
            <a:rPr lang="en-US" sz="1200" dirty="0"/>
            <a:t>Once final hours are received, there will be a review to determine if the retiree is  entitled to an increase in their monthly pension as a result of the return to work.  If so, that increase will apply retroactively to the re-commencement of the benefit.</a:t>
          </a:r>
        </a:p>
      </dgm:t>
    </dgm:pt>
    <dgm:pt modelId="{2B79D08F-B99B-4D54-9576-5A9BC729FA9D}" type="sibTrans" cxnId="{30D66B6D-4CDC-447A-94F2-536E5EC0D707}">
      <dgm:prSet/>
      <dgm:spPr/>
      <dgm:t>
        <a:bodyPr/>
        <a:lstStyle/>
        <a:p>
          <a:endParaRPr lang="en-US"/>
        </a:p>
      </dgm:t>
    </dgm:pt>
    <dgm:pt modelId="{EF0C8C90-85DA-41A2-8132-F9EBCA88B1AF}" type="parTrans" cxnId="{30D66B6D-4CDC-447A-94F2-536E5EC0D707}">
      <dgm:prSet/>
      <dgm:spPr/>
      <dgm:t>
        <a:bodyPr/>
        <a:lstStyle/>
        <a:p>
          <a:endParaRPr lang="en-US"/>
        </a:p>
      </dgm:t>
    </dgm:pt>
    <dgm:pt modelId="{A9497B3D-27F2-4E16-A359-0647ECB2B29B}" type="pres">
      <dgm:prSet presAssocID="{4E528617-124F-4793-8A56-F5DF398295C2}" presName="Name0" presStyleCnt="0">
        <dgm:presLayoutVars>
          <dgm:chMax val="7"/>
          <dgm:chPref val="7"/>
          <dgm:dir/>
        </dgm:presLayoutVars>
      </dgm:prSet>
      <dgm:spPr/>
    </dgm:pt>
    <dgm:pt modelId="{782367EA-4B20-422F-99B2-835074709644}" type="pres">
      <dgm:prSet presAssocID="{4E528617-124F-4793-8A56-F5DF398295C2}" presName="Name1" presStyleCnt="0"/>
      <dgm:spPr/>
    </dgm:pt>
    <dgm:pt modelId="{31A9676A-9F21-4FD1-A4F3-9F1716B8B878}" type="pres">
      <dgm:prSet presAssocID="{4E528617-124F-4793-8A56-F5DF398295C2}" presName="cycle" presStyleCnt="0"/>
      <dgm:spPr/>
    </dgm:pt>
    <dgm:pt modelId="{ED12DFC1-8D0A-4730-9A3C-43A33B7425AB}" type="pres">
      <dgm:prSet presAssocID="{4E528617-124F-4793-8A56-F5DF398295C2}" presName="srcNode" presStyleLbl="node1" presStyleIdx="0" presStyleCnt="5"/>
      <dgm:spPr/>
    </dgm:pt>
    <dgm:pt modelId="{AA80E235-1B8C-45C5-A812-3DDD198A593D}" type="pres">
      <dgm:prSet presAssocID="{4E528617-124F-4793-8A56-F5DF398295C2}" presName="conn" presStyleLbl="parChTrans1D2" presStyleIdx="0" presStyleCnt="1"/>
      <dgm:spPr/>
    </dgm:pt>
    <dgm:pt modelId="{A4DD6895-A0CA-4AEF-AA9D-C70F974CA5F7}" type="pres">
      <dgm:prSet presAssocID="{4E528617-124F-4793-8A56-F5DF398295C2}" presName="extraNode" presStyleLbl="node1" presStyleIdx="0" presStyleCnt="5"/>
      <dgm:spPr/>
    </dgm:pt>
    <dgm:pt modelId="{3E1D818D-735B-49CC-BB49-4CC020C6F5F3}" type="pres">
      <dgm:prSet presAssocID="{4E528617-124F-4793-8A56-F5DF398295C2}" presName="dstNode" presStyleLbl="node1" presStyleIdx="0" presStyleCnt="5"/>
      <dgm:spPr/>
    </dgm:pt>
    <dgm:pt modelId="{7B51430A-77CB-44E1-A894-DF83B30B4BC2}" type="pres">
      <dgm:prSet presAssocID="{F2DF405E-0BD2-4B21-9E98-312C6B39E057}" presName="text_1" presStyleLbl="node1" presStyleIdx="0" presStyleCnt="5">
        <dgm:presLayoutVars>
          <dgm:bulletEnabled val="1"/>
        </dgm:presLayoutVars>
      </dgm:prSet>
      <dgm:spPr/>
    </dgm:pt>
    <dgm:pt modelId="{67A89610-57B1-4949-B9F4-DAAD051C7677}" type="pres">
      <dgm:prSet presAssocID="{F2DF405E-0BD2-4B21-9E98-312C6B39E057}" presName="accent_1" presStyleCnt="0"/>
      <dgm:spPr/>
    </dgm:pt>
    <dgm:pt modelId="{95F1ADCA-57B9-49E7-B996-054E27B379FD}" type="pres">
      <dgm:prSet presAssocID="{F2DF405E-0BD2-4B21-9E98-312C6B39E057}" presName="accentRepeatNode" presStyleLbl="solidFgAcc1" presStyleIdx="0" presStyleCnt="5" custLinFactNeighborX="4452" custLinFactNeighborY="-296">
        <dgm:style>
          <a:lnRef idx="2">
            <a:schemeClr val="accent1"/>
          </a:lnRef>
          <a:fillRef idx="1">
            <a:schemeClr val="lt1"/>
          </a:fillRef>
          <a:effectRef idx="0">
            <a:schemeClr val="accent1"/>
          </a:effectRef>
          <a:fontRef idx="minor">
            <a:schemeClr val="dk1"/>
          </a:fontRef>
        </dgm:style>
      </dgm:prSet>
      <dgm:spPr>
        <a:solidFill>
          <a:srgbClr val="236192"/>
        </a:solidFill>
      </dgm:spPr>
    </dgm:pt>
    <dgm:pt modelId="{2BED2520-09E1-493D-88B0-4E7CE686756D}" type="pres">
      <dgm:prSet presAssocID="{DB86969D-F4AF-4BB2-9B90-B7FEF363D98B}" presName="text_2" presStyleLbl="node1" presStyleIdx="1" presStyleCnt="5" custLinFactNeighborX="461" custLinFactNeighborY="8348">
        <dgm:presLayoutVars>
          <dgm:bulletEnabled val="1"/>
        </dgm:presLayoutVars>
      </dgm:prSet>
      <dgm:spPr/>
    </dgm:pt>
    <dgm:pt modelId="{81AEB8A2-BDC6-47DB-BBA4-620FAF28B65C}" type="pres">
      <dgm:prSet presAssocID="{DB86969D-F4AF-4BB2-9B90-B7FEF363D98B}" presName="accent_2" presStyleCnt="0"/>
      <dgm:spPr/>
    </dgm:pt>
    <dgm:pt modelId="{08FFFC96-1B02-4BBF-AE63-060ECC6C7C1D}" type="pres">
      <dgm:prSet presAssocID="{DB86969D-F4AF-4BB2-9B90-B7FEF363D98B}" presName="accentRepeatNode" presStyleLbl="solidFgAcc1" presStyleIdx="1" presStyleCnt="5"/>
      <dgm:spPr>
        <a:solidFill>
          <a:srgbClr val="236192"/>
        </a:solidFill>
      </dgm:spPr>
    </dgm:pt>
    <dgm:pt modelId="{0F89304D-0189-4482-986C-79A101F9FCD4}" type="pres">
      <dgm:prSet presAssocID="{805D6BBE-D2E4-4656-B058-AFC2020AE64A}" presName="text_3" presStyleLbl="node1" presStyleIdx="2" presStyleCnt="5">
        <dgm:presLayoutVars>
          <dgm:bulletEnabled val="1"/>
        </dgm:presLayoutVars>
      </dgm:prSet>
      <dgm:spPr/>
    </dgm:pt>
    <dgm:pt modelId="{5D090131-253D-4970-ACE8-7BFCBBE23522}" type="pres">
      <dgm:prSet presAssocID="{805D6BBE-D2E4-4656-B058-AFC2020AE64A}" presName="accent_3" presStyleCnt="0"/>
      <dgm:spPr/>
    </dgm:pt>
    <dgm:pt modelId="{49576D75-39D0-46BA-9767-C18BE09AB772}" type="pres">
      <dgm:prSet presAssocID="{805D6BBE-D2E4-4656-B058-AFC2020AE64A}" presName="accentRepeatNode" presStyleLbl="solidFgAcc1" presStyleIdx="2" presStyleCnt="5"/>
      <dgm:spPr>
        <a:solidFill>
          <a:srgbClr val="236192"/>
        </a:solidFill>
      </dgm:spPr>
    </dgm:pt>
    <dgm:pt modelId="{8B3E0871-B5B5-409E-B8F1-C2C2450D18C2}" type="pres">
      <dgm:prSet presAssocID="{50A5490D-A93C-4734-B96B-6A2992FE8282}" presName="text_4" presStyleLbl="node1" presStyleIdx="3" presStyleCnt="5">
        <dgm:presLayoutVars>
          <dgm:bulletEnabled val="1"/>
        </dgm:presLayoutVars>
      </dgm:prSet>
      <dgm:spPr/>
    </dgm:pt>
    <dgm:pt modelId="{225BDA96-B9D0-41BF-9923-343DFEDED64A}" type="pres">
      <dgm:prSet presAssocID="{50A5490D-A93C-4734-B96B-6A2992FE8282}" presName="accent_4" presStyleCnt="0"/>
      <dgm:spPr/>
    </dgm:pt>
    <dgm:pt modelId="{ACF1AB18-5EA4-4A78-A934-D1DD0F0AE22B}" type="pres">
      <dgm:prSet presAssocID="{50A5490D-A93C-4734-B96B-6A2992FE8282}" presName="accentRepeatNode" presStyleLbl="solidFgAcc1" presStyleIdx="3" presStyleCnt="5" custScaleX="99885"/>
      <dgm:spPr>
        <a:solidFill>
          <a:srgbClr val="236192"/>
        </a:solidFill>
      </dgm:spPr>
    </dgm:pt>
    <dgm:pt modelId="{3ED56045-52FB-4473-AF6D-FB3D99DDF4EB}" type="pres">
      <dgm:prSet presAssocID="{E2FC5D9C-0F05-470E-8A34-FAD84DF3CFE5}" presName="text_5" presStyleLbl="node1" presStyleIdx="4" presStyleCnt="5" custScaleY="118836">
        <dgm:presLayoutVars>
          <dgm:bulletEnabled val="1"/>
        </dgm:presLayoutVars>
      </dgm:prSet>
      <dgm:spPr/>
    </dgm:pt>
    <dgm:pt modelId="{CF53B9F3-1CD4-48E5-93D1-BFA9216BF4C4}" type="pres">
      <dgm:prSet presAssocID="{E2FC5D9C-0F05-470E-8A34-FAD84DF3CFE5}" presName="accent_5" presStyleCnt="0"/>
      <dgm:spPr/>
    </dgm:pt>
    <dgm:pt modelId="{F9D6A522-74A8-4D50-8F93-C8863D55E1A7}" type="pres">
      <dgm:prSet presAssocID="{E2FC5D9C-0F05-470E-8A34-FAD84DF3CFE5}" presName="accentRepeatNode" presStyleLbl="solidFgAcc1" presStyleIdx="4" presStyleCnt="5"/>
      <dgm:spPr>
        <a:solidFill>
          <a:srgbClr val="236192"/>
        </a:solidFill>
      </dgm:spPr>
    </dgm:pt>
  </dgm:ptLst>
  <dgm:cxnLst>
    <dgm:cxn modelId="{D01FD607-ACF1-413A-A2D0-C0F18E2FA119}" type="presOf" srcId="{F3926086-4210-4CE2-832B-E88C3F142A06}" destId="{8B3E0871-B5B5-409E-B8F1-C2C2450D18C2}" srcOrd="0" destOrd="1" presId="urn:microsoft.com/office/officeart/2008/layout/VerticalCurvedList"/>
    <dgm:cxn modelId="{9D52C00F-4418-44D9-A97B-F3E69B98AAA2}" type="presOf" srcId="{9BF3076B-F3F7-4CF5-8FF2-8495D4A6ED3F}" destId="{0F89304D-0189-4482-986C-79A101F9FCD4}" srcOrd="0" destOrd="1" presId="urn:microsoft.com/office/officeart/2008/layout/VerticalCurvedList"/>
    <dgm:cxn modelId="{6AB11327-BB75-43ED-ADED-BDD594F8C25D}" srcId="{805D6BBE-D2E4-4656-B058-AFC2020AE64A}" destId="{5ABF28DD-93E7-4B53-9866-E6CA1C72C451}" srcOrd="1" destOrd="0" parTransId="{6770D40D-49E1-40BC-8205-9FE9E5EC8B23}" sibTransId="{0338B220-DCD0-4C32-9D14-26F74D2A5BAC}"/>
    <dgm:cxn modelId="{45CF072B-B46C-44E6-BE88-392CAC2E06E8}" srcId="{4E528617-124F-4793-8A56-F5DF398295C2}" destId="{F2DF405E-0BD2-4B21-9E98-312C6B39E057}" srcOrd="0" destOrd="0" parTransId="{3447E534-CF04-45E1-AE70-D534BDF5A0B2}" sibTransId="{81D80B29-753E-4354-8634-6A1A013331C6}"/>
    <dgm:cxn modelId="{6F997A3A-69A6-4D7F-83C2-CC3521BDE3F6}" type="presOf" srcId="{DB86969D-F4AF-4BB2-9B90-B7FEF363D98B}" destId="{2BED2520-09E1-493D-88B0-4E7CE686756D}" srcOrd="0" destOrd="0" presId="urn:microsoft.com/office/officeart/2008/layout/VerticalCurvedList"/>
    <dgm:cxn modelId="{C721895F-1580-46F7-AF75-2D5FC5080EF4}" type="presOf" srcId="{819874E7-147C-4794-A253-C697C73C4E34}" destId="{AA80E235-1B8C-45C5-A812-3DDD198A593D}" srcOrd="0" destOrd="0" presId="urn:microsoft.com/office/officeart/2008/layout/VerticalCurvedList"/>
    <dgm:cxn modelId="{BA78FB43-4F08-40F3-970F-887868E51031}" type="presOf" srcId="{F2DF405E-0BD2-4B21-9E98-312C6B39E057}" destId="{7B51430A-77CB-44E1-A894-DF83B30B4BC2}" srcOrd="0" destOrd="0" presId="urn:microsoft.com/office/officeart/2008/layout/VerticalCurvedList"/>
    <dgm:cxn modelId="{B4FDC948-8A67-4B32-830D-7853F01B408D}" type="presOf" srcId="{E2FC5D9C-0F05-470E-8A34-FAD84DF3CFE5}" destId="{3ED56045-52FB-4473-AF6D-FB3D99DDF4EB}" srcOrd="0" destOrd="0" presId="urn:microsoft.com/office/officeart/2008/layout/VerticalCurvedList"/>
    <dgm:cxn modelId="{CDEA104A-91D7-425D-B4C2-B2499B544F66}" srcId="{4E528617-124F-4793-8A56-F5DF398295C2}" destId="{E2FC5D9C-0F05-470E-8A34-FAD84DF3CFE5}" srcOrd="4" destOrd="0" parTransId="{29563CC6-6955-4E20-A0C2-F2083F669E28}" sibTransId="{87758156-0A4C-49AD-92B2-ECB024197A7C}"/>
    <dgm:cxn modelId="{30D66B6D-4CDC-447A-94F2-536E5EC0D707}" srcId="{E2FC5D9C-0F05-470E-8A34-FAD84DF3CFE5}" destId="{2D9ED15A-91F7-48C7-BD3F-BDB392B20008}" srcOrd="0" destOrd="0" parTransId="{EF0C8C90-85DA-41A2-8132-F9EBCA88B1AF}" sibTransId="{2B79D08F-B99B-4D54-9576-5A9BC729FA9D}"/>
    <dgm:cxn modelId="{BE527F71-0FFB-4585-95BC-73DDF91C9696}" type="presOf" srcId="{0DD3CD80-D8F2-4290-AF6F-F20CC6CA29C5}" destId="{2BED2520-09E1-493D-88B0-4E7CE686756D}" srcOrd="0" destOrd="2" presId="urn:microsoft.com/office/officeart/2008/layout/VerticalCurvedList"/>
    <dgm:cxn modelId="{54057974-72B7-4478-B8EA-2259BD8A7035}" type="presOf" srcId="{FDCF5BCD-87F4-4BF3-8E5A-1FE64C09BDF0}" destId="{7B51430A-77CB-44E1-A894-DF83B30B4BC2}" srcOrd="0" destOrd="1" presId="urn:microsoft.com/office/officeart/2008/layout/VerticalCurvedList"/>
    <dgm:cxn modelId="{D1BFDB99-6C4C-4AC7-A4C0-456CE5A5DB5D}" srcId="{50A5490D-A93C-4734-B96B-6A2992FE8282}" destId="{F3926086-4210-4CE2-832B-E88C3F142A06}" srcOrd="0" destOrd="0" parTransId="{5EFBF1B1-B03D-4AFA-A4D6-FE4C3E32D31B}" sibTransId="{6FB063CE-9833-4319-BAF3-23A0322719FB}"/>
    <dgm:cxn modelId="{48FD889C-CA9A-411A-9E21-FFB2924758ED}" srcId="{805D6BBE-D2E4-4656-B058-AFC2020AE64A}" destId="{9BF3076B-F3F7-4CF5-8FF2-8495D4A6ED3F}" srcOrd="0" destOrd="0" parTransId="{C6468CDB-C430-4635-8381-B61601D7AF8D}" sibTransId="{6A6CFEB8-43C1-4E60-9371-1B618B23E174}"/>
    <dgm:cxn modelId="{B54388B3-C4A1-4295-A44E-69C8F555F436}" srcId="{4E528617-124F-4793-8A56-F5DF398295C2}" destId="{DB86969D-F4AF-4BB2-9B90-B7FEF363D98B}" srcOrd="1" destOrd="0" parTransId="{CDB2D658-2A53-4E8F-AFF5-8D1E75900A9D}" sibTransId="{631ABD81-DA26-4B34-9CF6-D8107290D56F}"/>
    <dgm:cxn modelId="{016FCEB3-6F2F-4DDE-94E3-3A68967B1297}" type="presOf" srcId="{805D6BBE-D2E4-4656-B058-AFC2020AE64A}" destId="{0F89304D-0189-4482-986C-79A101F9FCD4}" srcOrd="0" destOrd="0" presId="urn:microsoft.com/office/officeart/2008/layout/VerticalCurvedList"/>
    <dgm:cxn modelId="{02F8EEBD-C5AC-4A90-B879-F1A065694F27}" srcId="{DB86969D-F4AF-4BB2-9B90-B7FEF363D98B}" destId="{4FE401B2-BC51-4B47-8548-9BB762E89F90}" srcOrd="0" destOrd="0" parTransId="{61A0CACB-627A-4B43-A759-C35524949B4D}" sibTransId="{70F4F876-FCA3-439F-902A-D0B3A1C7A5F2}"/>
    <dgm:cxn modelId="{F51AC0CC-01DD-4BC0-9B14-95C6F960E25A}" type="presOf" srcId="{4E528617-124F-4793-8A56-F5DF398295C2}" destId="{A9497B3D-27F2-4E16-A359-0647ECB2B29B}" srcOrd="0" destOrd="0" presId="urn:microsoft.com/office/officeart/2008/layout/VerticalCurvedList"/>
    <dgm:cxn modelId="{B3A5E6CF-D97F-450E-B74C-9F713AF80DF8}" type="presOf" srcId="{5ABF28DD-93E7-4B53-9866-E6CA1C72C451}" destId="{0F89304D-0189-4482-986C-79A101F9FCD4}" srcOrd="0" destOrd="2" presId="urn:microsoft.com/office/officeart/2008/layout/VerticalCurvedList"/>
    <dgm:cxn modelId="{901881D1-D013-4E8D-9B51-4761BBDFB409}" srcId="{DB86969D-F4AF-4BB2-9B90-B7FEF363D98B}" destId="{0DD3CD80-D8F2-4290-AF6F-F20CC6CA29C5}" srcOrd="1" destOrd="0" parTransId="{6BEE9538-C17C-47C6-8876-6046B0E1071C}" sibTransId="{FADACC91-8692-4C1A-8BD9-D2F7C326EDED}"/>
    <dgm:cxn modelId="{2DC4B7D3-EB41-496F-BA19-BB67AB445C96}" type="presOf" srcId="{2D9ED15A-91F7-48C7-BD3F-BDB392B20008}" destId="{3ED56045-52FB-4473-AF6D-FB3D99DDF4EB}" srcOrd="0" destOrd="1" presId="urn:microsoft.com/office/officeart/2008/layout/VerticalCurvedList"/>
    <dgm:cxn modelId="{4B60D7E2-F6F4-409B-8C23-C7F19EE2563C}" srcId="{F2DF405E-0BD2-4B21-9E98-312C6B39E057}" destId="{FDCF5BCD-87F4-4BF3-8E5A-1FE64C09BDF0}" srcOrd="0" destOrd="0" parTransId="{6E132E2E-6D6C-4FA2-89E2-F2815FE08C1C}" sibTransId="{819874E7-147C-4794-A253-C697C73C4E34}"/>
    <dgm:cxn modelId="{9D5387E9-1433-4B4B-8D3E-530B97D37868}" srcId="{4E528617-124F-4793-8A56-F5DF398295C2}" destId="{50A5490D-A93C-4734-B96B-6A2992FE8282}" srcOrd="3" destOrd="0" parTransId="{FC627BBF-47F0-4D9B-A6C0-74BD385638DC}" sibTransId="{6F50D1C1-B0E3-4317-A75B-CBF0F9376A29}"/>
    <dgm:cxn modelId="{E1FECCEE-F6D2-4875-AB68-CFE63EE6DF35}" type="presOf" srcId="{50A5490D-A93C-4734-B96B-6A2992FE8282}" destId="{8B3E0871-B5B5-409E-B8F1-C2C2450D18C2}" srcOrd="0" destOrd="0" presId="urn:microsoft.com/office/officeart/2008/layout/VerticalCurvedList"/>
    <dgm:cxn modelId="{6DFB46F9-2A80-4659-A86D-4DEE6DF5BB1B}" type="presOf" srcId="{4FE401B2-BC51-4B47-8548-9BB762E89F90}" destId="{2BED2520-09E1-493D-88B0-4E7CE686756D}" srcOrd="0" destOrd="1" presId="urn:microsoft.com/office/officeart/2008/layout/VerticalCurvedList"/>
    <dgm:cxn modelId="{8A9209FE-3634-4FE8-9F49-9DA3F755A9EC}" srcId="{4E528617-124F-4793-8A56-F5DF398295C2}" destId="{805D6BBE-D2E4-4656-B058-AFC2020AE64A}" srcOrd="2" destOrd="0" parTransId="{2BFC164A-32B9-43CD-B9EA-0C207F97E28C}" sibTransId="{30536E37-C713-4EC0-B804-970593B2BB2D}"/>
    <dgm:cxn modelId="{C32BEB44-DA21-47FD-A468-ADE22F86E764}" type="presParOf" srcId="{A9497B3D-27F2-4E16-A359-0647ECB2B29B}" destId="{782367EA-4B20-422F-99B2-835074709644}" srcOrd="0" destOrd="0" presId="urn:microsoft.com/office/officeart/2008/layout/VerticalCurvedList"/>
    <dgm:cxn modelId="{078FA2FF-7015-4037-A8B0-0978465DCB35}" type="presParOf" srcId="{782367EA-4B20-422F-99B2-835074709644}" destId="{31A9676A-9F21-4FD1-A4F3-9F1716B8B878}" srcOrd="0" destOrd="0" presId="urn:microsoft.com/office/officeart/2008/layout/VerticalCurvedList"/>
    <dgm:cxn modelId="{892EA087-0D91-4483-A7BE-BCF1955E7CC2}" type="presParOf" srcId="{31A9676A-9F21-4FD1-A4F3-9F1716B8B878}" destId="{ED12DFC1-8D0A-4730-9A3C-43A33B7425AB}" srcOrd="0" destOrd="0" presId="urn:microsoft.com/office/officeart/2008/layout/VerticalCurvedList"/>
    <dgm:cxn modelId="{C883A13D-5FBC-4E1C-BA06-727C23387D1D}" type="presParOf" srcId="{31A9676A-9F21-4FD1-A4F3-9F1716B8B878}" destId="{AA80E235-1B8C-45C5-A812-3DDD198A593D}" srcOrd="1" destOrd="0" presId="urn:microsoft.com/office/officeart/2008/layout/VerticalCurvedList"/>
    <dgm:cxn modelId="{C380F987-201A-4DDD-B609-C795D6F15A0F}" type="presParOf" srcId="{31A9676A-9F21-4FD1-A4F3-9F1716B8B878}" destId="{A4DD6895-A0CA-4AEF-AA9D-C70F974CA5F7}" srcOrd="2" destOrd="0" presId="urn:microsoft.com/office/officeart/2008/layout/VerticalCurvedList"/>
    <dgm:cxn modelId="{BBE06090-F4C2-4A97-BDC2-33B77DCD154A}" type="presParOf" srcId="{31A9676A-9F21-4FD1-A4F3-9F1716B8B878}" destId="{3E1D818D-735B-49CC-BB49-4CC020C6F5F3}" srcOrd="3" destOrd="0" presId="urn:microsoft.com/office/officeart/2008/layout/VerticalCurvedList"/>
    <dgm:cxn modelId="{A2E3804F-1AD3-4E61-9940-672B78D33715}" type="presParOf" srcId="{782367EA-4B20-422F-99B2-835074709644}" destId="{7B51430A-77CB-44E1-A894-DF83B30B4BC2}" srcOrd="1" destOrd="0" presId="urn:microsoft.com/office/officeart/2008/layout/VerticalCurvedList"/>
    <dgm:cxn modelId="{B0B9E494-82C2-4B9F-88C0-2E1E3319726B}" type="presParOf" srcId="{782367EA-4B20-422F-99B2-835074709644}" destId="{67A89610-57B1-4949-B9F4-DAAD051C7677}" srcOrd="2" destOrd="0" presId="urn:microsoft.com/office/officeart/2008/layout/VerticalCurvedList"/>
    <dgm:cxn modelId="{3F1CF40D-6BFB-4365-B3F2-A0B9AF342625}" type="presParOf" srcId="{67A89610-57B1-4949-B9F4-DAAD051C7677}" destId="{95F1ADCA-57B9-49E7-B996-054E27B379FD}" srcOrd="0" destOrd="0" presId="urn:microsoft.com/office/officeart/2008/layout/VerticalCurvedList"/>
    <dgm:cxn modelId="{18ED0051-2833-48E5-9F5A-8CFC82F56C75}" type="presParOf" srcId="{782367EA-4B20-422F-99B2-835074709644}" destId="{2BED2520-09E1-493D-88B0-4E7CE686756D}" srcOrd="3" destOrd="0" presId="urn:microsoft.com/office/officeart/2008/layout/VerticalCurvedList"/>
    <dgm:cxn modelId="{C7FA81BB-FC38-4BE7-B5FC-445BD5879B55}" type="presParOf" srcId="{782367EA-4B20-422F-99B2-835074709644}" destId="{81AEB8A2-BDC6-47DB-BBA4-620FAF28B65C}" srcOrd="4" destOrd="0" presId="urn:microsoft.com/office/officeart/2008/layout/VerticalCurvedList"/>
    <dgm:cxn modelId="{4B378A58-D443-442F-A11D-7AAADDD38AF8}" type="presParOf" srcId="{81AEB8A2-BDC6-47DB-BBA4-620FAF28B65C}" destId="{08FFFC96-1B02-4BBF-AE63-060ECC6C7C1D}" srcOrd="0" destOrd="0" presId="urn:microsoft.com/office/officeart/2008/layout/VerticalCurvedList"/>
    <dgm:cxn modelId="{61DDB767-DF15-4A72-9DE5-CE71911B815F}" type="presParOf" srcId="{782367EA-4B20-422F-99B2-835074709644}" destId="{0F89304D-0189-4482-986C-79A101F9FCD4}" srcOrd="5" destOrd="0" presId="urn:microsoft.com/office/officeart/2008/layout/VerticalCurvedList"/>
    <dgm:cxn modelId="{F8D63E4D-9043-488C-BB86-5A5D9E2DE313}" type="presParOf" srcId="{782367EA-4B20-422F-99B2-835074709644}" destId="{5D090131-253D-4970-ACE8-7BFCBBE23522}" srcOrd="6" destOrd="0" presId="urn:microsoft.com/office/officeart/2008/layout/VerticalCurvedList"/>
    <dgm:cxn modelId="{7F8E2549-AE92-498B-8F9B-3CF48CF1899D}" type="presParOf" srcId="{5D090131-253D-4970-ACE8-7BFCBBE23522}" destId="{49576D75-39D0-46BA-9767-C18BE09AB772}" srcOrd="0" destOrd="0" presId="urn:microsoft.com/office/officeart/2008/layout/VerticalCurvedList"/>
    <dgm:cxn modelId="{70658248-1C95-4B00-8420-C2822B6F85F3}" type="presParOf" srcId="{782367EA-4B20-422F-99B2-835074709644}" destId="{8B3E0871-B5B5-409E-B8F1-C2C2450D18C2}" srcOrd="7" destOrd="0" presId="urn:microsoft.com/office/officeart/2008/layout/VerticalCurvedList"/>
    <dgm:cxn modelId="{49DC9E71-1DD7-48CA-B2E2-125B54A1D3E8}" type="presParOf" srcId="{782367EA-4B20-422F-99B2-835074709644}" destId="{225BDA96-B9D0-41BF-9923-343DFEDED64A}" srcOrd="8" destOrd="0" presId="urn:microsoft.com/office/officeart/2008/layout/VerticalCurvedList"/>
    <dgm:cxn modelId="{8C372E63-F8C3-42BF-9194-9E80469BB0FB}" type="presParOf" srcId="{225BDA96-B9D0-41BF-9923-343DFEDED64A}" destId="{ACF1AB18-5EA4-4A78-A934-D1DD0F0AE22B}" srcOrd="0" destOrd="0" presId="urn:microsoft.com/office/officeart/2008/layout/VerticalCurvedList"/>
    <dgm:cxn modelId="{08B80D8B-ADDC-455F-8CFA-588247DED7AB}" type="presParOf" srcId="{782367EA-4B20-422F-99B2-835074709644}" destId="{3ED56045-52FB-4473-AF6D-FB3D99DDF4EB}" srcOrd="9" destOrd="0" presId="urn:microsoft.com/office/officeart/2008/layout/VerticalCurvedList"/>
    <dgm:cxn modelId="{A293296A-9C77-4ED5-AD6A-08E2B4F2AEF3}" type="presParOf" srcId="{782367EA-4B20-422F-99B2-835074709644}" destId="{CF53B9F3-1CD4-48E5-93D1-BFA9216BF4C4}" srcOrd="10" destOrd="0" presId="urn:microsoft.com/office/officeart/2008/layout/VerticalCurvedList"/>
    <dgm:cxn modelId="{BCFA712E-E5E4-40FF-A59E-2D2BC456B6EE}" type="presParOf" srcId="{CF53B9F3-1CD4-48E5-93D1-BFA9216BF4C4}" destId="{F9D6A522-74A8-4D50-8F93-C8863D55E1A7}"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80E235-1B8C-45C5-A812-3DDD198A593D}">
      <dsp:nvSpPr>
        <dsp:cNvPr id="0" name=""/>
        <dsp:cNvSpPr/>
      </dsp:nvSpPr>
      <dsp:spPr>
        <a:xfrm>
          <a:off x="-6117401" y="-935954"/>
          <a:ext cx="7282108" cy="7282108"/>
        </a:xfrm>
        <a:prstGeom prst="blockArc">
          <a:avLst>
            <a:gd name="adj1" fmla="val 18900000"/>
            <a:gd name="adj2" fmla="val 2700000"/>
            <a:gd name="adj3" fmla="val 297"/>
          </a:avLst>
        </a:pr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B51430A-77CB-44E1-A894-DF83B30B4BC2}">
      <dsp:nvSpPr>
        <dsp:cNvPr id="0" name=""/>
        <dsp:cNvSpPr/>
      </dsp:nvSpPr>
      <dsp:spPr>
        <a:xfrm>
          <a:off x="508935" y="338029"/>
          <a:ext cx="7827096" cy="676491"/>
        </a:xfrm>
        <a:prstGeom prst="rect">
          <a:avLst/>
        </a:prstGeom>
        <a:solidFill>
          <a:srgbClr val="236192"/>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6965" tIns="35560" rIns="35560" bIns="35560" numCol="1" spcCol="1270" anchor="t" anchorCtr="0">
          <a:noAutofit/>
        </a:bodyPr>
        <a:lstStyle/>
        <a:p>
          <a:pPr marL="0" lvl="0" indent="0" algn="l" defTabSz="622300">
            <a:lnSpc>
              <a:spcPct val="90000"/>
            </a:lnSpc>
            <a:spcBef>
              <a:spcPct val="0"/>
            </a:spcBef>
            <a:spcAft>
              <a:spcPct val="35000"/>
            </a:spcAft>
            <a:buNone/>
          </a:pPr>
          <a:r>
            <a:rPr lang="en-US" sz="1400" b="1" kern="1200" dirty="0"/>
            <a:t>Notify Fund Office of Return to Work</a:t>
          </a:r>
          <a:r>
            <a:rPr lang="en-US" sz="1200" b="1" kern="1200" dirty="0"/>
            <a:t>  </a:t>
          </a:r>
        </a:p>
        <a:p>
          <a:pPr marL="114300" lvl="1" indent="-114300" algn="l" defTabSz="533400">
            <a:lnSpc>
              <a:spcPct val="90000"/>
            </a:lnSpc>
            <a:spcBef>
              <a:spcPct val="0"/>
            </a:spcBef>
            <a:spcAft>
              <a:spcPct val="15000"/>
            </a:spcAft>
            <a:buChar char="•"/>
          </a:pPr>
          <a:r>
            <a:rPr lang="en-US" sz="1200" kern="1200" dirty="0"/>
            <a:t>Must receive written notification  21 -days in advance of returning to work with a Contributing Employer to avoid pension overpayment. </a:t>
          </a:r>
          <a:r>
            <a:rPr lang="en-US" sz="1200" kern="1200" dirty="0">
              <a:solidFill>
                <a:schemeClr val="bg1"/>
              </a:solidFill>
            </a:rPr>
            <a:t>  Notice can be sent to returntowork@smwnbf.org.</a:t>
          </a:r>
        </a:p>
      </dsp:txBody>
      <dsp:txXfrm>
        <a:off x="508935" y="338029"/>
        <a:ext cx="7827096" cy="676491"/>
      </dsp:txXfrm>
    </dsp:sp>
    <dsp:sp modelId="{95F1ADCA-57B9-49E7-B996-054E27B379FD}">
      <dsp:nvSpPr>
        <dsp:cNvPr id="0" name=""/>
        <dsp:cNvSpPr/>
      </dsp:nvSpPr>
      <dsp:spPr>
        <a:xfrm>
          <a:off x="123774" y="250964"/>
          <a:ext cx="845614" cy="845614"/>
        </a:xfrm>
        <a:prstGeom prst="ellipse">
          <a:avLst/>
        </a:prstGeom>
        <a:solidFill>
          <a:srgbClr val="236192"/>
        </a:solidFill>
        <a:ln w="1905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sp>
    <dsp:sp modelId="{2BED2520-09E1-493D-88B0-4E7CE686756D}">
      <dsp:nvSpPr>
        <dsp:cNvPr id="0" name=""/>
        <dsp:cNvSpPr/>
      </dsp:nvSpPr>
      <dsp:spPr>
        <a:xfrm>
          <a:off x="1027537" y="1408915"/>
          <a:ext cx="7342342" cy="676491"/>
        </a:xfrm>
        <a:prstGeom prst="rect">
          <a:avLst/>
        </a:prstGeom>
        <a:solidFill>
          <a:srgbClr val="236192"/>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6965" tIns="35560" rIns="35560" bIns="35560" numCol="1" spcCol="1270" anchor="t" anchorCtr="0">
          <a:noAutofit/>
        </a:bodyPr>
        <a:lstStyle/>
        <a:p>
          <a:pPr marL="0" lvl="0" indent="0" algn="l" defTabSz="622300">
            <a:lnSpc>
              <a:spcPct val="90000"/>
            </a:lnSpc>
            <a:spcBef>
              <a:spcPct val="0"/>
            </a:spcBef>
            <a:spcAft>
              <a:spcPct val="35000"/>
            </a:spcAft>
            <a:buNone/>
          </a:pPr>
          <a:r>
            <a:rPr lang="en-US" sz="1400" b="1" kern="1200" dirty="0"/>
            <a:t>Monthly Pension is Placed on Hold</a:t>
          </a:r>
        </a:p>
        <a:p>
          <a:pPr marL="114300" lvl="1" indent="-114300" algn="l" defTabSz="533400">
            <a:lnSpc>
              <a:spcPct val="90000"/>
            </a:lnSpc>
            <a:spcBef>
              <a:spcPct val="0"/>
            </a:spcBef>
            <a:spcAft>
              <a:spcPct val="15000"/>
            </a:spcAft>
            <a:buChar char="•"/>
          </a:pPr>
          <a:r>
            <a:rPr lang="en-US" sz="1200" kern="1200" dirty="0"/>
            <a:t>Pension will be suspended for every month that the retiree works with a Contributing Employer. </a:t>
          </a:r>
        </a:p>
        <a:p>
          <a:pPr marL="114300" lvl="1" indent="-114300" algn="l" defTabSz="533400">
            <a:lnSpc>
              <a:spcPct val="90000"/>
            </a:lnSpc>
            <a:spcBef>
              <a:spcPct val="0"/>
            </a:spcBef>
            <a:spcAft>
              <a:spcPct val="15000"/>
            </a:spcAft>
            <a:buChar char="•"/>
          </a:pPr>
          <a:r>
            <a:rPr lang="en-US" sz="1200" kern="1200" dirty="0"/>
            <a:t>If less than age 62 the suspension will be </a:t>
          </a:r>
          <a:r>
            <a:rPr lang="en-US" sz="1200" i="0" kern="1200" dirty="0"/>
            <a:t>no less </a:t>
          </a:r>
          <a:r>
            <a:rPr lang="en-US" sz="1200" kern="1200" dirty="0"/>
            <a:t>than three months.     </a:t>
          </a:r>
        </a:p>
      </dsp:txBody>
      <dsp:txXfrm>
        <a:off x="1027537" y="1408915"/>
        <a:ext cx="7342342" cy="676491"/>
      </dsp:txXfrm>
    </dsp:sp>
    <dsp:sp modelId="{08FFFC96-1B02-4BBF-AE63-060ECC6C7C1D}">
      <dsp:nvSpPr>
        <dsp:cNvPr id="0" name=""/>
        <dsp:cNvSpPr/>
      </dsp:nvSpPr>
      <dsp:spPr>
        <a:xfrm>
          <a:off x="570882" y="1267880"/>
          <a:ext cx="845614" cy="845614"/>
        </a:xfrm>
        <a:prstGeom prst="ellipse">
          <a:avLst/>
        </a:prstGeom>
        <a:solidFill>
          <a:srgbClr val="236192"/>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F89304D-0189-4482-986C-79A101F9FCD4}">
      <dsp:nvSpPr>
        <dsp:cNvPr id="0" name=""/>
        <dsp:cNvSpPr/>
      </dsp:nvSpPr>
      <dsp:spPr>
        <a:xfrm>
          <a:off x="1142469" y="2366854"/>
          <a:ext cx="7193561" cy="676491"/>
        </a:xfrm>
        <a:prstGeom prst="rect">
          <a:avLst/>
        </a:prstGeom>
        <a:solidFill>
          <a:srgbClr val="236192"/>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6965" tIns="30480" rIns="30480" bIns="30480" numCol="1" spcCol="1270" anchor="t" anchorCtr="0">
          <a:noAutofit/>
        </a:bodyPr>
        <a:lstStyle/>
        <a:p>
          <a:pPr marL="0" lvl="0" indent="0" algn="l" defTabSz="622300">
            <a:lnSpc>
              <a:spcPct val="90000"/>
            </a:lnSpc>
            <a:spcBef>
              <a:spcPct val="0"/>
            </a:spcBef>
            <a:spcAft>
              <a:spcPct val="35000"/>
            </a:spcAft>
            <a:buNone/>
          </a:pPr>
          <a:r>
            <a:rPr lang="en-US" sz="1400" b="1" kern="1200" dirty="0"/>
            <a:t>Notify Fund Office of Return to Retirement Date</a:t>
          </a:r>
        </a:p>
        <a:p>
          <a:pPr marL="114300" lvl="1" indent="-114300" algn="l" defTabSz="533400">
            <a:lnSpc>
              <a:spcPct val="90000"/>
            </a:lnSpc>
            <a:spcBef>
              <a:spcPct val="0"/>
            </a:spcBef>
            <a:spcAft>
              <a:spcPct val="15000"/>
            </a:spcAft>
            <a:buChar char="•"/>
          </a:pPr>
          <a:r>
            <a:rPr lang="en-US" sz="1200" kern="1200" dirty="0"/>
            <a:t>After the appropriate suspension period the retiree is again eligible for pension.   </a:t>
          </a:r>
        </a:p>
        <a:p>
          <a:pPr marL="114300" lvl="1" indent="-114300" algn="l" defTabSz="533400">
            <a:lnSpc>
              <a:spcPct val="90000"/>
            </a:lnSpc>
            <a:spcBef>
              <a:spcPct val="0"/>
            </a:spcBef>
            <a:spcAft>
              <a:spcPct val="15000"/>
            </a:spcAft>
            <a:buChar char="•"/>
          </a:pPr>
          <a:r>
            <a:rPr lang="en-US" sz="1200" kern="1200" dirty="0"/>
            <a:t>Ideally notice is received 21-days in advance of “re-retirement.”  </a:t>
          </a:r>
        </a:p>
      </dsp:txBody>
      <dsp:txXfrm>
        <a:off x="1142469" y="2366854"/>
        <a:ext cx="7193561" cy="676491"/>
      </dsp:txXfrm>
    </dsp:sp>
    <dsp:sp modelId="{49576D75-39D0-46BA-9767-C18BE09AB772}">
      <dsp:nvSpPr>
        <dsp:cNvPr id="0" name=""/>
        <dsp:cNvSpPr/>
      </dsp:nvSpPr>
      <dsp:spPr>
        <a:xfrm>
          <a:off x="719662" y="2282292"/>
          <a:ext cx="845614" cy="845614"/>
        </a:xfrm>
        <a:prstGeom prst="ellipse">
          <a:avLst/>
        </a:prstGeom>
        <a:solidFill>
          <a:srgbClr val="236192"/>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B3E0871-B5B5-409E-B8F1-C2C2450D18C2}">
      <dsp:nvSpPr>
        <dsp:cNvPr id="0" name=""/>
        <dsp:cNvSpPr/>
      </dsp:nvSpPr>
      <dsp:spPr>
        <a:xfrm>
          <a:off x="993689" y="3381266"/>
          <a:ext cx="7342342" cy="676491"/>
        </a:xfrm>
        <a:prstGeom prst="rect">
          <a:avLst/>
        </a:prstGeom>
        <a:solidFill>
          <a:srgbClr val="236192"/>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6965" tIns="30480" rIns="30480" bIns="30480" numCol="1" spcCol="1270" anchor="t" anchorCtr="0">
          <a:noAutofit/>
        </a:bodyPr>
        <a:lstStyle/>
        <a:p>
          <a:pPr marL="0" lvl="0" indent="0" algn="l" defTabSz="622300">
            <a:lnSpc>
              <a:spcPct val="90000"/>
            </a:lnSpc>
            <a:spcBef>
              <a:spcPct val="0"/>
            </a:spcBef>
            <a:spcAft>
              <a:spcPct val="35000"/>
            </a:spcAft>
            <a:buNone/>
          </a:pPr>
          <a:r>
            <a:rPr lang="en-US" sz="1400" b="1" kern="1200" dirty="0"/>
            <a:t>Re-Commencement of Pension</a:t>
          </a:r>
        </a:p>
        <a:p>
          <a:pPr marL="114300" lvl="1" indent="-114300" algn="l" defTabSz="533400">
            <a:lnSpc>
              <a:spcPct val="90000"/>
            </a:lnSpc>
            <a:spcBef>
              <a:spcPct val="0"/>
            </a:spcBef>
            <a:spcAft>
              <a:spcPct val="15000"/>
            </a:spcAft>
            <a:buChar char="•"/>
          </a:pPr>
          <a:r>
            <a:rPr lang="en-US" sz="1200" kern="1200" dirty="0"/>
            <a:t>With the 21 day notice, pension will resume immediately at the original amount.  This means that a pension check will be issued on the first of the month following the last day worked.</a:t>
          </a:r>
        </a:p>
      </dsp:txBody>
      <dsp:txXfrm>
        <a:off x="993689" y="3381266"/>
        <a:ext cx="7342342" cy="676491"/>
      </dsp:txXfrm>
    </dsp:sp>
    <dsp:sp modelId="{ACF1AB18-5EA4-4A78-A934-D1DD0F0AE22B}">
      <dsp:nvSpPr>
        <dsp:cNvPr id="0" name=""/>
        <dsp:cNvSpPr/>
      </dsp:nvSpPr>
      <dsp:spPr>
        <a:xfrm>
          <a:off x="571368" y="3296705"/>
          <a:ext cx="844641" cy="845614"/>
        </a:xfrm>
        <a:prstGeom prst="ellipse">
          <a:avLst/>
        </a:prstGeom>
        <a:solidFill>
          <a:srgbClr val="236192"/>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ED56045-52FB-4473-AF6D-FB3D99DDF4EB}">
      <dsp:nvSpPr>
        <dsp:cNvPr id="0" name=""/>
        <dsp:cNvSpPr/>
      </dsp:nvSpPr>
      <dsp:spPr>
        <a:xfrm>
          <a:off x="508935" y="4331967"/>
          <a:ext cx="7827096" cy="803915"/>
        </a:xfrm>
        <a:prstGeom prst="rect">
          <a:avLst/>
        </a:prstGeom>
        <a:solidFill>
          <a:srgbClr val="236192"/>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6965" tIns="30480" rIns="30480" bIns="30480" numCol="1" spcCol="1270" anchor="t" anchorCtr="0">
          <a:noAutofit/>
        </a:bodyPr>
        <a:lstStyle/>
        <a:p>
          <a:pPr marL="0" lvl="0" indent="0" algn="l" defTabSz="622300">
            <a:lnSpc>
              <a:spcPct val="90000"/>
            </a:lnSpc>
            <a:spcBef>
              <a:spcPct val="0"/>
            </a:spcBef>
            <a:spcAft>
              <a:spcPct val="35000"/>
            </a:spcAft>
            <a:buNone/>
          </a:pPr>
          <a:r>
            <a:rPr lang="en-US" sz="1400" b="1" kern="1200" dirty="0"/>
            <a:t>Benefit Review/Recalculation</a:t>
          </a:r>
        </a:p>
        <a:p>
          <a:pPr marL="114300" lvl="1" indent="-114300" algn="l" defTabSz="533400">
            <a:lnSpc>
              <a:spcPct val="90000"/>
            </a:lnSpc>
            <a:spcBef>
              <a:spcPct val="0"/>
            </a:spcBef>
            <a:spcAft>
              <a:spcPct val="15000"/>
            </a:spcAft>
            <a:buChar char="•"/>
          </a:pPr>
          <a:r>
            <a:rPr lang="en-US" sz="1200" kern="1200" dirty="0"/>
            <a:t>Once final hours are received, there will be a review to determine if the retiree is  entitled to an increase in their monthly pension as a result of the return to work.  If so, that increase will apply retroactively to the re-commencement of the benefit.</a:t>
          </a:r>
        </a:p>
      </dsp:txBody>
      <dsp:txXfrm>
        <a:off x="508935" y="4331967"/>
        <a:ext cx="7827096" cy="803915"/>
      </dsp:txXfrm>
    </dsp:sp>
    <dsp:sp modelId="{F9D6A522-74A8-4D50-8F93-C8863D55E1A7}">
      <dsp:nvSpPr>
        <dsp:cNvPr id="0" name=""/>
        <dsp:cNvSpPr/>
      </dsp:nvSpPr>
      <dsp:spPr>
        <a:xfrm>
          <a:off x="86128" y="4311117"/>
          <a:ext cx="845614" cy="845614"/>
        </a:xfrm>
        <a:prstGeom prst="ellipse">
          <a:avLst/>
        </a:prstGeom>
        <a:solidFill>
          <a:srgbClr val="236192"/>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5DBE49-2DA6-4345-8C7E-37181302BCF0}" type="datetimeFigureOut">
              <a:rPr lang="en-US" smtClean="0"/>
              <a:t>10/14/2025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723A54-AB5A-472E-A735-327BA0DA9854}" type="slidenum">
              <a:rPr lang="en-US" smtClean="0"/>
              <a:t>‹#›</a:t>
            </a:fld>
            <a:endParaRPr lang="en-US" dirty="0"/>
          </a:p>
        </p:txBody>
      </p:sp>
    </p:spTree>
    <p:extLst>
      <p:ext uri="{BB962C8B-B14F-4D97-AF65-F5344CB8AC3E}">
        <p14:creationId xmlns:p14="http://schemas.microsoft.com/office/powerpoint/2010/main" val="18884886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6723A54-AB5A-472E-A735-327BA0DA9854}" type="slidenum">
              <a:rPr lang="en-US" smtClean="0"/>
              <a:t>3</a:t>
            </a:fld>
            <a:endParaRPr lang="en-US" dirty="0"/>
          </a:p>
        </p:txBody>
      </p:sp>
    </p:spTree>
    <p:extLst>
      <p:ext uri="{BB962C8B-B14F-4D97-AF65-F5344CB8AC3E}">
        <p14:creationId xmlns:p14="http://schemas.microsoft.com/office/powerpoint/2010/main" val="38481108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14B81-84EA-E0FA-0FBE-DAF28A6F19F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772A6BA-BA88-B566-A54B-0FAFC0E5B1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E304389-62C3-7DF4-8747-D73D168BEF61}"/>
              </a:ext>
            </a:extLst>
          </p:cNvPr>
          <p:cNvSpPr>
            <a:spLocks noGrp="1"/>
          </p:cNvSpPr>
          <p:nvPr>
            <p:ph type="dt" sz="half" idx="10"/>
          </p:nvPr>
        </p:nvSpPr>
        <p:spPr/>
        <p:txBody>
          <a:bodyPr/>
          <a:lstStyle/>
          <a:p>
            <a:fld id="{8C68F26B-A270-4194-A82F-4AE5972E29EA}" type="datetimeFigureOut">
              <a:rPr lang="en-US" smtClean="0"/>
              <a:t>10/14/2025</a:t>
            </a:fld>
            <a:endParaRPr lang="en-US" dirty="0"/>
          </a:p>
        </p:txBody>
      </p:sp>
      <p:sp>
        <p:nvSpPr>
          <p:cNvPr id="5" name="Footer Placeholder 4">
            <a:extLst>
              <a:ext uri="{FF2B5EF4-FFF2-40B4-BE49-F238E27FC236}">
                <a16:creationId xmlns:a16="http://schemas.microsoft.com/office/drawing/2014/main" id="{BC7F47B8-EB25-3177-2F86-0B852746627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5884DD-4A23-E34C-9A65-2DCF7467B7E1}"/>
              </a:ext>
            </a:extLst>
          </p:cNvPr>
          <p:cNvSpPr>
            <a:spLocks noGrp="1"/>
          </p:cNvSpPr>
          <p:nvPr>
            <p:ph type="sldNum" sz="quarter" idx="12"/>
          </p:nvPr>
        </p:nvSpPr>
        <p:spPr/>
        <p:txBody>
          <a:bodyPr/>
          <a:lstStyle/>
          <a:p>
            <a:fld id="{96065D2E-1D2A-4A59-BC7B-6155F2B0FF3C}" type="slidenum">
              <a:rPr lang="en-US" smtClean="0"/>
              <a:t>‹#›</a:t>
            </a:fld>
            <a:endParaRPr lang="en-US" dirty="0"/>
          </a:p>
        </p:txBody>
      </p:sp>
    </p:spTree>
    <p:extLst>
      <p:ext uri="{BB962C8B-B14F-4D97-AF65-F5344CB8AC3E}">
        <p14:creationId xmlns:p14="http://schemas.microsoft.com/office/powerpoint/2010/main" val="1192565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105280-62AD-DBB2-3681-DE291BA28E8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ACA60E6-515D-8BD7-9B7D-781320FFF13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1325A3-2BFA-1E4A-22AE-2CE8F21EAAB3}"/>
              </a:ext>
            </a:extLst>
          </p:cNvPr>
          <p:cNvSpPr>
            <a:spLocks noGrp="1"/>
          </p:cNvSpPr>
          <p:nvPr>
            <p:ph type="dt" sz="half" idx="10"/>
          </p:nvPr>
        </p:nvSpPr>
        <p:spPr/>
        <p:txBody>
          <a:bodyPr/>
          <a:lstStyle/>
          <a:p>
            <a:fld id="{8C68F26B-A270-4194-A82F-4AE5972E29EA}" type="datetimeFigureOut">
              <a:rPr lang="en-US" smtClean="0"/>
              <a:t>10/14/2025</a:t>
            </a:fld>
            <a:endParaRPr lang="en-US" dirty="0"/>
          </a:p>
        </p:txBody>
      </p:sp>
      <p:sp>
        <p:nvSpPr>
          <p:cNvPr id="5" name="Footer Placeholder 4">
            <a:extLst>
              <a:ext uri="{FF2B5EF4-FFF2-40B4-BE49-F238E27FC236}">
                <a16:creationId xmlns:a16="http://schemas.microsoft.com/office/drawing/2014/main" id="{E7C2F56E-9810-A1EC-B750-BF21A742E5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74BEEBD-1647-4140-D882-A83EF6E7F353}"/>
              </a:ext>
            </a:extLst>
          </p:cNvPr>
          <p:cNvSpPr>
            <a:spLocks noGrp="1"/>
          </p:cNvSpPr>
          <p:nvPr>
            <p:ph type="sldNum" sz="quarter" idx="12"/>
          </p:nvPr>
        </p:nvSpPr>
        <p:spPr/>
        <p:txBody>
          <a:bodyPr/>
          <a:lstStyle/>
          <a:p>
            <a:fld id="{96065D2E-1D2A-4A59-BC7B-6155F2B0FF3C}" type="slidenum">
              <a:rPr lang="en-US" smtClean="0"/>
              <a:t>‹#›</a:t>
            </a:fld>
            <a:endParaRPr lang="en-US" dirty="0"/>
          </a:p>
        </p:txBody>
      </p:sp>
    </p:spTree>
    <p:extLst>
      <p:ext uri="{BB962C8B-B14F-4D97-AF65-F5344CB8AC3E}">
        <p14:creationId xmlns:p14="http://schemas.microsoft.com/office/powerpoint/2010/main" val="2699845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CBE5B4E-A428-3436-104B-A487EA0ACE7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B0B6144-671C-561C-3BAC-9A8686B1FC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29989D-D328-449D-A8D3-7E38C10B9678}"/>
              </a:ext>
            </a:extLst>
          </p:cNvPr>
          <p:cNvSpPr>
            <a:spLocks noGrp="1"/>
          </p:cNvSpPr>
          <p:nvPr>
            <p:ph type="dt" sz="half" idx="10"/>
          </p:nvPr>
        </p:nvSpPr>
        <p:spPr/>
        <p:txBody>
          <a:bodyPr/>
          <a:lstStyle/>
          <a:p>
            <a:fld id="{8C68F26B-A270-4194-A82F-4AE5972E29EA}" type="datetimeFigureOut">
              <a:rPr lang="en-US" smtClean="0"/>
              <a:t>10/14/2025</a:t>
            </a:fld>
            <a:endParaRPr lang="en-US" dirty="0"/>
          </a:p>
        </p:txBody>
      </p:sp>
      <p:sp>
        <p:nvSpPr>
          <p:cNvPr id="5" name="Footer Placeholder 4">
            <a:extLst>
              <a:ext uri="{FF2B5EF4-FFF2-40B4-BE49-F238E27FC236}">
                <a16:creationId xmlns:a16="http://schemas.microsoft.com/office/drawing/2014/main" id="{37C81C59-2191-55CD-F75E-8E25145C0F9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2C47533-4270-16D1-C490-1A9A0A004E88}"/>
              </a:ext>
            </a:extLst>
          </p:cNvPr>
          <p:cNvSpPr>
            <a:spLocks noGrp="1"/>
          </p:cNvSpPr>
          <p:nvPr>
            <p:ph type="sldNum" sz="quarter" idx="12"/>
          </p:nvPr>
        </p:nvSpPr>
        <p:spPr/>
        <p:txBody>
          <a:bodyPr/>
          <a:lstStyle/>
          <a:p>
            <a:fld id="{96065D2E-1D2A-4A59-BC7B-6155F2B0FF3C}" type="slidenum">
              <a:rPr lang="en-US" smtClean="0"/>
              <a:t>‹#›</a:t>
            </a:fld>
            <a:endParaRPr lang="en-US" dirty="0"/>
          </a:p>
        </p:txBody>
      </p:sp>
    </p:spTree>
    <p:extLst>
      <p:ext uri="{BB962C8B-B14F-4D97-AF65-F5344CB8AC3E}">
        <p14:creationId xmlns:p14="http://schemas.microsoft.com/office/powerpoint/2010/main" val="13364024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4E1C32-E5B8-A794-112C-0E15F484AD1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4921C8F-1F20-D317-B6CE-DDEBEB35681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8311134-6DD1-810E-F968-8B770D455D7A}"/>
              </a:ext>
            </a:extLst>
          </p:cNvPr>
          <p:cNvSpPr>
            <a:spLocks noGrp="1"/>
          </p:cNvSpPr>
          <p:nvPr>
            <p:ph type="dt" sz="half" idx="10"/>
          </p:nvPr>
        </p:nvSpPr>
        <p:spPr/>
        <p:txBody>
          <a:bodyPr/>
          <a:lstStyle/>
          <a:p>
            <a:fld id="{74BCB37A-27C6-418E-8970-797D8B911024}" type="datetimeFigureOut">
              <a:rPr lang="en-US" smtClean="0"/>
              <a:t>10/14/2025</a:t>
            </a:fld>
            <a:endParaRPr lang="en-US" dirty="0"/>
          </a:p>
        </p:txBody>
      </p:sp>
      <p:sp>
        <p:nvSpPr>
          <p:cNvPr id="5" name="Footer Placeholder 4">
            <a:extLst>
              <a:ext uri="{FF2B5EF4-FFF2-40B4-BE49-F238E27FC236}">
                <a16:creationId xmlns:a16="http://schemas.microsoft.com/office/drawing/2014/main" id="{FAFC376E-39B8-1C05-4CB5-EE71DBA1DE5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247DD3D-B440-BE1A-2162-28A95EB511F7}"/>
              </a:ext>
            </a:extLst>
          </p:cNvPr>
          <p:cNvSpPr>
            <a:spLocks noGrp="1"/>
          </p:cNvSpPr>
          <p:nvPr>
            <p:ph type="sldNum" sz="quarter" idx="12"/>
          </p:nvPr>
        </p:nvSpPr>
        <p:spPr/>
        <p:txBody>
          <a:bodyPr/>
          <a:lstStyle/>
          <a:p>
            <a:fld id="{66A67614-DD05-4D12-98F1-FEF3AC5EF9D6}" type="slidenum">
              <a:rPr lang="en-US" smtClean="0"/>
              <a:t>‹#›</a:t>
            </a:fld>
            <a:endParaRPr lang="en-US" dirty="0"/>
          </a:p>
        </p:txBody>
      </p:sp>
    </p:spTree>
    <p:extLst>
      <p:ext uri="{BB962C8B-B14F-4D97-AF65-F5344CB8AC3E}">
        <p14:creationId xmlns:p14="http://schemas.microsoft.com/office/powerpoint/2010/main" val="14634960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DFF22-7430-DF57-EA11-15F350BFC01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9036EF5-E0C8-2E65-7AD8-91B01DC8038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3B0DC0-EB3F-51B3-A280-DC62FE830BFB}"/>
              </a:ext>
            </a:extLst>
          </p:cNvPr>
          <p:cNvSpPr>
            <a:spLocks noGrp="1"/>
          </p:cNvSpPr>
          <p:nvPr>
            <p:ph type="dt" sz="half" idx="10"/>
          </p:nvPr>
        </p:nvSpPr>
        <p:spPr/>
        <p:txBody>
          <a:bodyPr/>
          <a:lstStyle/>
          <a:p>
            <a:fld id="{74BCB37A-27C6-418E-8970-797D8B911024}" type="datetimeFigureOut">
              <a:rPr lang="en-US" smtClean="0"/>
              <a:t>10/14/2025</a:t>
            </a:fld>
            <a:endParaRPr lang="en-US" dirty="0"/>
          </a:p>
        </p:txBody>
      </p:sp>
      <p:sp>
        <p:nvSpPr>
          <p:cNvPr id="5" name="Footer Placeholder 4">
            <a:extLst>
              <a:ext uri="{FF2B5EF4-FFF2-40B4-BE49-F238E27FC236}">
                <a16:creationId xmlns:a16="http://schemas.microsoft.com/office/drawing/2014/main" id="{69192F5F-04C5-18F7-3196-3D054C2133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6D9AD08-FB27-A241-B730-72372DB2EEB8}"/>
              </a:ext>
            </a:extLst>
          </p:cNvPr>
          <p:cNvSpPr>
            <a:spLocks noGrp="1"/>
          </p:cNvSpPr>
          <p:nvPr>
            <p:ph type="sldNum" sz="quarter" idx="12"/>
          </p:nvPr>
        </p:nvSpPr>
        <p:spPr/>
        <p:txBody>
          <a:bodyPr/>
          <a:lstStyle/>
          <a:p>
            <a:fld id="{66A67614-DD05-4D12-98F1-FEF3AC5EF9D6}" type="slidenum">
              <a:rPr lang="en-US" smtClean="0"/>
              <a:t>‹#›</a:t>
            </a:fld>
            <a:endParaRPr lang="en-US" dirty="0"/>
          </a:p>
        </p:txBody>
      </p:sp>
    </p:spTree>
    <p:extLst>
      <p:ext uri="{BB962C8B-B14F-4D97-AF65-F5344CB8AC3E}">
        <p14:creationId xmlns:p14="http://schemas.microsoft.com/office/powerpoint/2010/main" val="39667060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A5C5F-7A93-F5D6-64D4-89F727EBD75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BD3FA39-02CE-D4ED-ABDE-B14FDB03A14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615FFD2-41E3-7953-BC2B-50CD8DDED469}"/>
              </a:ext>
            </a:extLst>
          </p:cNvPr>
          <p:cNvSpPr>
            <a:spLocks noGrp="1"/>
          </p:cNvSpPr>
          <p:nvPr>
            <p:ph type="dt" sz="half" idx="10"/>
          </p:nvPr>
        </p:nvSpPr>
        <p:spPr/>
        <p:txBody>
          <a:bodyPr/>
          <a:lstStyle/>
          <a:p>
            <a:fld id="{74BCB37A-27C6-418E-8970-797D8B911024}" type="datetimeFigureOut">
              <a:rPr lang="en-US" smtClean="0"/>
              <a:t>10/14/2025</a:t>
            </a:fld>
            <a:endParaRPr lang="en-US" dirty="0"/>
          </a:p>
        </p:txBody>
      </p:sp>
      <p:sp>
        <p:nvSpPr>
          <p:cNvPr id="5" name="Footer Placeholder 4">
            <a:extLst>
              <a:ext uri="{FF2B5EF4-FFF2-40B4-BE49-F238E27FC236}">
                <a16:creationId xmlns:a16="http://schemas.microsoft.com/office/drawing/2014/main" id="{67DD546B-9598-8064-F1E0-725D9F98CCD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65DBE71-5B32-F0A5-171F-9562216094A2}"/>
              </a:ext>
            </a:extLst>
          </p:cNvPr>
          <p:cNvSpPr>
            <a:spLocks noGrp="1"/>
          </p:cNvSpPr>
          <p:nvPr>
            <p:ph type="sldNum" sz="quarter" idx="12"/>
          </p:nvPr>
        </p:nvSpPr>
        <p:spPr/>
        <p:txBody>
          <a:bodyPr/>
          <a:lstStyle/>
          <a:p>
            <a:fld id="{66A67614-DD05-4D12-98F1-FEF3AC5EF9D6}" type="slidenum">
              <a:rPr lang="en-US" smtClean="0"/>
              <a:t>‹#›</a:t>
            </a:fld>
            <a:endParaRPr lang="en-US" dirty="0"/>
          </a:p>
        </p:txBody>
      </p:sp>
    </p:spTree>
    <p:extLst>
      <p:ext uri="{BB962C8B-B14F-4D97-AF65-F5344CB8AC3E}">
        <p14:creationId xmlns:p14="http://schemas.microsoft.com/office/powerpoint/2010/main" val="29677081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39B87B-74B3-13BD-7C31-C34B9A1B578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117CB87-F2FE-06D6-F51C-35552CBD420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EFF1E89-7E04-4FBF-A77F-0E8FFDF6CC4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14617A6-268A-3D0B-72B7-F7348B2A82E8}"/>
              </a:ext>
            </a:extLst>
          </p:cNvPr>
          <p:cNvSpPr>
            <a:spLocks noGrp="1"/>
          </p:cNvSpPr>
          <p:nvPr>
            <p:ph type="dt" sz="half" idx="10"/>
          </p:nvPr>
        </p:nvSpPr>
        <p:spPr/>
        <p:txBody>
          <a:bodyPr/>
          <a:lstStyle/>
          <a:p>
            <a:fld id="{74BCB37A-27C6-418E-8970-797D8B911024}" type="datetimeFigureOut">
              <a:rPr lang="en-US" smtClean="0"/>
              <a:t>10/14/2025</a:t>
            </a:fld>
            <a:endParaRPr lang="en-US" dirty="0"/>
          </a:p>
        </p:txBody>
      </p:sp>
      <p:sp>
        <p:nvSpPr>
          <p:cNvPr id="6" name="Footer Placeholder 5">
            <a:extLst>
              <a:ext uri="{FF2B5EF4-FFF2-40B4-BE49-F238E27FC236}">
                <a16:creationId xmlns:a16="http://schemas.microsoft.com/office/drawing/2014/main" id="{DB231AFF-0117-8655-643E-F4BEAB4A28D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0EA5B91-AD29-D426-6DD4-5B3953395DA1}"/>
              </a:ext>
            </a:extLst>
          </p:cNvPr>
          <p:cNvSpPr>
            <a:spLocks noGrp="1"/>
          </p:cNvSpPr>
          <p:nvPr>
            <p:ph type="sldNum" sz="quarter" idx="12"/>
          </p:nvPr>
        </p:nvSpPr>
        <p:spPr/>
        <p:txBody>
          <a:bodyPr/>
          <a:lstStyle/>
          <a:p>
            <a:fld id="{66A67614-DD05-4D12-98F1-FEF3AC5EF9D6}" type="slidenum">
              <a:rPr lang="en-US" smtClean="0"/>
              <a:t>‹#›</a:t>
            </a:fld>
            <a:endParaRPr lang="en-US" dirty="0"/>
          </a:p>
        </p:txBody>
      </p:sp>
    </p:spTree>
    <p:extLst>
      <p:ext uri="{BB962C8B-B14F-4D97-AF65-F5344CB8AC3E}">
        <p14:creationId xmlns:p14="http://schemas.microsoft.com/office/powerpoint/2010/main" val="27577704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8B862-4C3A-F038-78D3-8F5DB26BA2F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C39D745-452E-E055-1E2A-911FBC9ED7C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F5A98F5-6071-E275-5555-3AD6AF2CC5E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227FB6B-CABC-02D6-1FCB-F7F7865B397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0D46BB3-695A-4B12-7D40-71878229852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AA58EDC-B0CF-0F77-4593-F48346F4FE7A}"/>
              </a:ext>
            </a:extLst>
          </p:cNvPr>
          <p:cNvSpPr>
            <a:spLocks noGrp="1"/>
          </p:cNvSpPr>
          <p:nvPr>
            <p:ph type="dt" sz="half" idx="10"/>
          </p:nvPr>
        </p:nvSpPr>
        <p:spPr/>
        <p:txBody>
          <a:bodyPr/>
          <a:lstStyle/>
          <a:p>
            <a:fld id="{74BCB37A-27C6-418E-8970-797D8B911024}" type="datetimeFigureOut">
              <a:rPr lang="en-US" smtClean="0"/>
              <a:t>10/14/2025</a:t>
            </a:fld>
            <a:endParaRPr lang="en-US" dirty="0"/>
          </a:p>
        </p:txBody>
      </p:sp>
      <p:sp>
        <p:nvSpPr>
          <p:cNvPr id="8" name="Footer Placeholder 7">
            <a:extLst>
              <a:ext uri="{FF2B5EF4-FFF2-40B4-BE49-F238E27FC236}">
                <a16:creationId xmlns:a16="http://schemas.microsoft.com/office/drawing/2014/main" id="{61C276FC-975B-77BF-ABAC-1EF682880B3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B6E23B3B-4939-3F6F-F2B5-BFCF11D08EA1}"/>
              </a:ext>
            </a:extLst>
          </p:cNvPr>
          <p:cNvSpPr>
            <a:spLocks noGrp="1"/>
          </p:cNvSpPr>
          <p:nvPr>
            <p:ph type="sldNum" sz="quarter" idx="12"/>
          </p:nvPr>
        </p:nvSpPr>
        <p:spPr/>
        <p:txBody>
          <a:bodyPr/>
          <a:lstStyle/>
          <a:p>
            <a:fld id="{66A67614-DD05-4D12-98F1-FEF3AC5EF9D6}" type="slidenum">
              <a:rPr lang="en-US" smtClean="0"/>
              <a:t>‹#›</a:t>
            </a:fld>
            <a:endParaRPr lang="en-US" dirty="0"/>
          </a:p>
        </p:txBody>
      </p:sp>
    </p:spTree>
    <p:extLst>
      <p:ext uri="{BB962C8B-B14F-4D97-AF65-F5344CB8AC3E}">
        <p14:creationId xmlns:p14="http://schemas.microsoft.com/office/powerpoint/2010/main" val="19955052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B94312-8657-E426-F901-8671CB7ED5A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99BE9AD-5BEC-BA82-5B20-240312F9BEE5}"/>
              </a:ext>
            </a:extLst>
          </p:cNvPr>
          <p:cNvSpPr>
            <a:spLocks noGrp="1"/>
          </p:cNvSpPr>
          <p:nvPr>
            <p:ph type="dt" sz="half" idx="10"/>
          </p:nvPr>
        </p:nvSpPr>
        <p:spPr/>
        <p:txBody>
          <a:bodyPr/>
          <a:lstStyle/>
          <a:p>
            <a:fld id="{74BCB37A-27C6-418E-8970-797D8B911024}" type="datetimeFigureOut">
              <a:rPr lang="en-US" smtClean="0"/>
              <a:t>10/14/2025</a:t>
            </a:fld>
            <a:endParaRPr lang="en-US" dirty="0"/>
          </a:p>
        </p:txBody>
      </p:sp>
      <p:sp>
        <p:nvSpPr>
          <p:cNvPr id="4" name="Footer Placeholder 3">
            <a:extLst>
              <a:ext uri="{FF2B5EF4-FFF2-40B4-BE49-F238E27FC236}">
                <a16:creationId xmlns:a16="http://schemas.microsoft.com/office/drawing/2014/main" id="{B322AA15-0B8B-5AB0-78FF-3B9A4CB21F1A}"/>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A6D65E9B-C99D-6F27-2EA3-EFEB05F3565B}"/>
              </a:ext>
            </a:extLst>
          </p:cNvPr>
          <p:cNvSpPr>
            <a:spLocks noGrp="1"/>
          </p:cNvSpPr>
          <p:nvPr>
            <p:ph type="sldNum" sz="quarter" idx="12"/>
          </p:nvPr>
        </p:nvSpPr>
        <p:spPr/>
        <p:txBody>
          <a:bodyPr/>
          <a:lstStyle/>
          <a:p>
            <a:fld id="{66A67614-DD05-4D12-98F1-FEF3AC5EF9D6}" type="slidenum">
              <a:rPr lang="en-US" smtClean="0"/>
              <a:t>‹#›</a:t>
            </a:fld>
            <a:endParaRPr lang="en-US" dirty="0"/>
          </a:p>
        </p:txBody>
      </p:sp>
    </p:spTree>
    <p:extLst>
      <p:ext uri="{BB962C8B-B14F-4D97-AF65-F5344CB8AC3E}">
        <p14:creationId xmlns:p14="http://schemas.microsoft.com/office/powerpoint/2010/main" val="30255368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62D5C2C-7A47-BDF3-D32C-A1A8D5D415C7}"/>
              </a:ext>
            </a:extLst>
          </p:cNvPr>
          <p:cNvSpPr>
            <a:spLocks noGrp="1"/>
          </p:cNvSpPr>
          <p:nvPr>
            <p:ph type="dt" sz="half" idx="10"/>
          </p:nvPr>
        </p:nvSpPr>
        <p:spPr/>
        <p:txBody>
          <a:bodyPr/>
          <a:lstStyle/>
          <a:p>
            <a:fld id="{74BCB37A-27C6-418E-8970-797D8B911024}" type="datetimeFigureOut">
              <a:rPr lang="en-US" smtClean="0"/>
              <a:t>10/14/2025</a:t>
            </a:fld>
            <a:endParaRPr lang="en-US" dirty="0"/>
          </a:p>
        </p:txBody>
      </p:sp>
      <p:sp>
        <p:nvSpPr>
          <p:cNvPr id="3" name="Footer Placeholder 2">
            <a:extLst>
              <a:ext uri="{FF2B5EF4-FFF2-40B4-BE49-F238E27FC236}">
                <a16:creationId xmlns:a16="http://schemas.microsoft.com/office/drawing/2014/main" id="{0FBEE446-A4C5-65F9-5BFE-E7204F06279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4367695-4084-CBE2-2B1A-55397AC02BD8}"/>
              </a:ext>
            </a:extLst>
          </p:cNvPr>
          <p:cNvSpPr>
            <a:spLocks noGrp="1"/>
          </p:cNvSpPr>
          <p:nvPr>
            <p:ph type="sldNum" sz="quarter" idx="12"/>
          </p:nvPr>
        </p:nvSpPr>
        <p:spPr/>
        <p:txBody>
          <a:bodyPr/>
          <a:lstStyle/>
          <a:p>
            <a:fld id="{66A67614-DD05-4D12-98F1-FEF3AC5EF9D6}" type="slidenum">
              <a:rPr lang="en-US" smtClean="0"/>
              <a:t>‹#›</a:t>
            </a:fld>
            <a:endParaRPr lang="en-US" dirty="0"/>
          </a:p>
        </p:txBody>
      </p:sp>
    </p:spTree>
    <p:extLst>
      <p:ext uri="{BB962C8B-B14F-4D97-AF65-F5344CB8AC3E}">
        <p14:creationId xmlns:p14="http://schemas.microsoft.com/office/powerpoint/2010/main" val="32071478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9A974-7A12-1B75-B7F2-4963947E53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524462E-DF78-E10D-97FC-8A7D2DE4418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C8246AB-275C-5CC3-5AA5-69DEAF19AA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36AF02-8E5D-BBDD-B900-939401E9099E}"/>
              </a:ext>
            </a:extLst>
          </p:cNvPr>
          <p:cNvSpPr>
            <a:spLocks noGrp="1"/>
          </p:cNvSpPr>
          <p:nvPr>
            <p:ph type="dt" sz="half" idx="10"/>
          </p:nvPr>
        </p:nvSpPr>
        <p:spPr/>
        <p:txBody>
          <a:bodyPr/>
          <a:lstStyle/>
          <a:p>
            <a:fld id="{74BCB37A-27C6-418E-8970-797D8B911024}" type="datetimeFigureOut">
              <a:rPr lang="en-US" smtClean="0"/>
              <a:t>10/14/2025</a:t>
            </a:fld>
            <a:endParaRPr lang="en-US" dirty="0"/>
          </a:p>
        </p:txBody>
      </p:sp>
      <p:sp>
        <p:nvSpPr>
          <p:cNvPr id="6" name="Footer Placeholder 5">
            <a:extLst>
              <a:ext uri="{FF2B5EF4-FFF2-40B4-BE49-F238E27FC236}">
                <a16:creationId xmlns:a16="http://schemas.microsoft.com/office/drawing/2014/main" id="{7E162924-2A4E-33E7-623F-5E046283234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C2B7F33-1615-09EC-A296-F1ADDDF89107}"/>
              </a:ext>
            </a:extLst>
          </p:cNvPr>
          <p:cNvSpPr>
            <a:spLocks noGrp="1"/>
          </p:cNvSpPr>
          <p:nvPr>
            <p:ph type="sldNum" sz="quarter" idx="12"/>
          </p:nvPr>
        </p:nvSpPr>
        <p:spPr/>
        <p:txBody>
          <a:bodyPr/>
          <a:lstStyle/>
          <a:p>
            <a:fld id="{66A67614-DD05-4D12-98F1-FEF3AC5EF9D6}" type="slidenum">
              <a:rPr lang="en-US" smtClean="0"/>
              <a:t>‹#›</a:t>
            </a:fld>
            <a:endParaRPr lang="en-US" dirty="0"/>
          </a:p>
        </p:txBody>
      </p:sp>
    </p:spTree>
    <p:extLst>
      <p:ext uri="{BB962C8B-B14F-4D97-AF65-F5344CB8AC3E}">
        <p14:creationId xmlns:p14="http://schemas.microsoft.com/office/powerpoint/2010/main" val="2130967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781A4B-179F-435D-68D8-658E766FA2C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872B237-2EE8-D5FB-AAC0-90DC1F47245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B73346-B8E8-0558-7D42-617EF7012498}"/>
              </a:ext>
            </a:extLst>
          </p:cNvPr>
          <p:cNvSpPr>
            <a:spLocks noGrp="1"/>
          </p:cNvSpPr>
          <p:nvPr>
            <p:ph type="dt" sz="half" idx="10"/>
          </p:nvPr>
        </p:nvSpPr>
        <p:spPr/>
        <p:txBody>
          <a:bodyPr/>
          <a:lstStyle/>
          <a:p>
            <a:fld id="{8C68F26B-A270-4194-A82F-4AE5972E29EA}" type="datetimeFigureOut">
              <a:rPr lang="en-US" smtClean="0"/>
              <a:t>10/14/2025</a:t>
            </a:fld>
            <a:endParaRPr lang="en-US" dirty="0"/>
          </a:p>
        </p:txBody>
      </p:sp>
      <p:sp>
        <p:nvSpPr>
          <p:cNvPr id="5" name="Footer Placeholder 4">
            <a:extLst>
              <a:ext uri="{FF2B5EF4-FFF2-40B4-BE49-F238E27FC236}">
                <a16:creationId xmlns:a16="http://schemas.microsoft.com/office/drawing/2014/main" id="{4545D023-A11A-98E6-3833-98C53873F16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DBB842E-7B0A-77F7-D1BB-ECB1AE34ED2D}"/>
              </a:ext>
            </a:extLst>
          </p:cNvPr>
          <p:cNvSpPr>
            <a:spLocks noGrp="1"/>
          </p:cNvSpPr>
          <p:nvPr>
            <p:ph type="sldNum" sz="quarter" idx="12"/>
          </p:nvPr>
        </p:nvSpPr>
        <p:spPr/>
        <p:txBody>
          <a:bodyPr/>
          <a:lstStyle/>
          <a:p>
            <a:fld id="{96065D2E-1D2A-4A59-BC7B-6155F2B0FF3C}" type="slidenum">
              <a:rPr lang="en-US" smtClean="0"/>
              <a:t>‹#›</a:t>
            </a:fld>
            <a:endParaRPr lang="en-US" dirty="0"/>
          </a:p>
        </p:txBody>
      </p:sp>
    </p:spTree>
    <p:extLst>
      <p:ext uri="{BB962C8B-B14F-4D97-AF65-F5344CB8AC3E}">
        <p14:creationId xmlns:p14="http://schemas.microsoft.com/office/powerpoint/2010/main" val="401398405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064C8-30B1-F47F-4853-41419FB52C4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1D3C756-6C6E-1DAE-A9C3-10CC72499CC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66B859D6-1242-542D-27E6-3767ED85C3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0218D99-3247-3C09-3A67-294C021731CE}"/>
              </a:ext>
            </a:extLst>
          </p:cNvPr>
          <p:cNvSpPr>
            <a:spLocks noGrp="1"/>
          </p:cNvSpPr>
          <p:nvPr>
            <p:ph type="dt" sz="half" idx="10"/>
          </p:nvPr>
        </p:nvSpPr>
        <p:spPr/>
        <p:txBody>
          <a:bodyPr/>
          <a:lstStyle/>
          <a:p>
            <a:fld id="{74BCB37A-27C6-418E-8970-797D8B911024}" type="datetimeFigureOut">
              <a:rPr lang="en-US" smtClean="0"/>
              <a:t>10/14/2025</a:t>
            </a:fld>
            <a:endParaRPr lang="en-US" dirty="0"/>
          </a:p>
        </p:txBody>
      </p:sp>
      <p:sp>
        <p:nvSpPr>
          <p:cNvPr id="6" name="Footer Placeholder 5">
            <a:extLst>
              <a:ext uri="{FF2B5EF4-FFF2-40B4-BE49-F238E27FC236}">
                <a16:creationId xmlns:a16="http://schemas.microsoft.com/office/drawing/2014/main" id="{A524ED79-E35F-84DF-D6BD-05283E1AAA0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B09206A-E84F-7BFA-7610-11FA2D82DB26}"/>
              </a:ext>
            </a:extLst>
          </p:cNvPr>
          <p:cNvSpPr>
            <a:spLocks noGrp="1"/>
          </p:cNvSpPr>
          <p:nvPr>
            <p:ph type="sldNum" sz="quarter" idx="12"/>
          </p:nvPr>
        </p:nvSpPr>
        <p:spPr/>
        <p:txBody>
          <a:bodyPr/>
          <a:lstStyle/>
          <a:p>
            <a:fld id="{66A67614-DD05-4D12-98F1-FEF3AC5EF9D6}" type="slidenum">
              <a:rPr lang="en-US" smtClean="0"/>
              <a:t>‹#›</a:t>
            </a:fld>
            <a:endParaRPr lang="en-US" dirty="0"/>
          </a:p>
        </p:txBody>
      </p:sp>
    </p:spTree>
    <p:extLst>
      <p:ext uri="{BB962C8B-B14F-4D97-AF65-F5344CB8AC3E}">
        <p14:creationId xmlns:p14="http://schemas.microsoft.com/office/powerpoint/2010/main" val="29705218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15713A-1068-C50E-DAF5-0A764AA87EC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B5D95FE-C922-E3D2-8E88-55D4B6FA719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E56333-7268-7837-A18A-354F32566BD0}"/>
              </a:ext>
            </a:extLst>
          </p:cNvPr>
          <p:cNvSpPr>
            <a:spLocks noGrp="1"/>
          </p:cNvSpPr>
          <p:nvPr>
            <p:ph type="dt" sz="half" idx="10"/>
          </p:nvPr>
        </p:nvSpPr>
        <p:spPr/>
        <p:txBody>
          <a:bodyPr/>
          <a:lstStyle/>
          <a:p>
            <a:fld id="{74BCB37A-27C6-418E-8970-797D8B911024}" type="datetimeFigureOut">
              <a:rPr lang="en-US" smtClean="0"/>
              <a:t>10/14/2025</a:t>
            </a:fld>
            <a:endParaRPr lang="en-US" dirty="0"/>
          </a:p>
        </p:txBody>
      </p:sp>
      <p:sp>
        <p:nvSpPr>
          <p:cNvPr id="5" name="Footer Placeholder 4">
            <a:extLst>
              <a:ext uri="{FF2B5EF4-FFF2-40B4-BE49-F238E27FC236}">
                <a16:creationId xmlns:a16="http://schemas.microsoft.com/office/drawing/2014/main" id="{3A72EFF4-C53A-0B6D-FDDF-1E06731E759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6E816BD-9071-1075-6BBA-C0A4C3BD50F2}"/>
              </a:ext>
            </a:extLst>
          </p:cNvPr>
          <p:cNvSpPr>
            <a:spLocks noGrp="1"/>
          </p:cNvSpPr>
          <p:nvPr>
            <p:ph type="sldNum" sz="quarter" idx="12"/>
          </p:nvPr>
        </p:nvSpPr>
        <p:spPr/>
        <p:txBody>
          <a:bodyPr/>
          <a:lstStyle/>
          <a:p>
            <a:fld id="{66A67614-DD05-4D12-98F1-FEF3AC5EF9D6}" type="slidenum">
              <a:rPr lang="en-US" smtClean="0"/>
              <a:t>‹#›</a:t>
            </a:fld>
            <a:endParaRPr lang="en-US" dirty="0"/>
          </a:p>
        </p:txBody>
      </p:sp>
    </p:spTree>
    <p:extLst>
      <p:ext uri="{BB962C8B-B14F-4D97-AF65-F5344CB8AC3E}">
        <p14:creationId xmlns:p14="http://schemas.microsoft.com/office/powerpoint/2010/main" val="20478904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6B2CCF4-1AE8-5040-8AF3-BAD9F741D78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4EFF7E4-8929-7E71-F344-504B5165A98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F80869-9002-C521-A88E-4BE63087A29E}"/>
              </a:ext>
            </a:extLst>
          </p:cNvPr>
          <p:cNvSpPr>
            <a:spLocks noGrp="1"/>
          </p:cNvSpPr>
          <p:nvPr>
            <p:ph type="dt" sz="half" idx="10"/>
          </p:nvPr>
        </p:nvSpPr>
        <p:spPr/>
        <p:txBody>
          <a:bodyPr/>
          <a:lstStyle/>
          <a:p>
            <a:fld id="{74BCB37A-27C6-418E-8970-797D8B911024}" type="datetimeFigureOut">
              <a:rPr lang="en-US" smtClean="0"/>
              <a:t>10/14/2025</a:t>
            </a:fld>
            <a:endParaRPr lang="en-US" dirty="0"/>
          </a:p>
        </p:txBody>
      </p:sp>
      <p:sp>
        <p:nvSpPr>
          <p:cNvPr id="5" name="Footer Placeholder 4">
            <a:extLst>
              <a:ext uri="{FF2B5EF4-FFF2-40B4-BE49-F238E27FC236}">
                <a16:creationId xmlns:a16="http://schemas.microsoft.com/office/drawing/2014/main" id="{FC3C183B-6C84-17D4-0F8D-11F42E2E7F1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62BFE29-4E9B-A684-F9BE-D2F2EF939480}"/>
              </a:ext>
            </a:extLst>
          </p:cNvPr>
          <p:cNvSpPr>
            <a:spLocks noGrp="1"/>
          </p:cNvSpPr>
          <p:nvPr>
            <p:ph type="sldNum" sz="quarter" idx="12"/>
          </p:nvPr>
        </p:nvSpPr>
        <p:spPr/>
        <p:txBody>
          <a:bodyPr/>
          <a:lstStyle/>
          <a:p>
            <a:fld id="{66A67614-DD05-4D12-98F1-FEF3AC5EF9D6}" type="slidenum">
              <a:rPr lang="en-US" smtClean="0"/>
              <a:t>‹#›</a:t>
            </a:fld>
            <a:endParaRPr lang="en-US" dirty="0"/>
          </a:p>
        </p:txBody>
      </p:sp>
    </p:spTree>
    <p:extLst>
      <p:ext uri="{BB962C8B-B14F-4D97-AF65-F5344CB8AC3E}">
        <p14:creationId xmlns:p14="http://schemas.microsoft.com/office/powerpoint/2010/main" val="3824760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3CA08-F1AB-D21C-CB7E-4B78DA0397D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D41C7D7-C742-78F0-4915-836F995C84A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D475446-4E4E-ED7F-140D-5A2B9EB94830}"/>
              </a:ext>
            </a:extLst>
          </p:cNvPr>
          <p:cNvSpPr>
            <a:spLocks noGrp="1"/>
          </p:cNvSpPr>
          <p:nvPr>
            <p:ph type="dt" sz="half" idx="10"/>
          </p:nvPr>
        </p:nvSpPr>
        <p:spPr/>
        <p:txBody>
          <a:bodyPr/>
          <a:lstStyle/>
          <a:p>
            <a:fld id="{8C68F26B-A270-4194-A82F-4AE5972E29EA}" type="datetimeFigureOut">
              <a:rPr lang="en-US" smtClean="0"/>
              <a:t>10/14/2025</a:t>
            </a:fld>
            <a:endParaRPr lang="en-US" dirty="0"/>
          </a:p>
        </p:txBody>
      </p:sp>
      <p:sp>
        <p:nvSpPr>
          <p:cNvPr id="5" name="Footer Placeholder 4">
            <a:extLst>
              <a:ext uri="{FF2B5EF4-FFF2-40B4-BE49-F238E27FC236}">
                <a16:creationId xmlns:a16="http://schemas.microsoft.com/office/drawing/2014/main" id="{F86E26DB-1AEA-4E80-ACA0-F4F6B2CC638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A2BC641-7F59-8E1F-AB33-89C370F2DE10}"/>
              </a:ext>
            </a:extLst>
          </p:cNvPr>
          <p:cNvSpPr>
            <a:spLocks noGrp="1"/>
          </p:cNvSpPr>
          <p:nvPr>
            <p:ph type="sldNum" sz="quarter" idx="12"/>
          </p:nvPr>
        </p:nvSpPr>
        <p:spPr/>
        <p:txBody>
          <a:bodyPr/>
          <a:lstStyle/>
          <a:p>
            <a:fld id="{96065D2E-1D2A-4A59-BC7B-6155F2B0FF3C}" type="slidenum">
              <a:rPr lang="en-US" smtClean="0"/>
              <a:t>‹#›</a:t>
            </a:fld>
            <a:endParaRPr lang="en-US" dirty="0"/>
          </a:p>
        </p:txBody>
      </p:sp>
    </p:spTree>
    <p:extLst>
      <p:ext uri="{BB962C8B-B14F-4D97-AF65-F5344CB8AC3E}">
        <p14:creationId xmlns:p14="http://schemas.microsoft.com/office/powerpoint/2010/main" val="413715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6ADF4-9888-A967-68FB-4969E9EBA23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93C1AEE-4751-3625-1174-8AEC9E36877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8C1FB61-BFD4-1531-62AF-C017F0F4584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7219FF0-904E-4D60-DE96-043888152600}"/>
              </a:ext>
            </a:extLst>
          </p:cNvPr>
          <p:cNvSpPr>
            <a:spLocks noGrp="1"/>
          </p:cNvSpPr>
          <p:nvPr>
            <p:ph type="dt" sz="half" idx="10"/>
          </p:nvPr>
        </p:nvSpPr>
        <p:spPr/>
        <p:txBody>
          <a:bodyPr/>
          <a:lstStyle/>
          <a:p>
            <a:fld id="{8C68F26B-A270-4194-A82F-4AE5972E29EA}" type="datetimeFigureOut">
              <a:rPr lang="en-US" smtClean="0"/>
              <a:t>10/14/2025</a:t>
            </a:fld>
            <a:endParaRPr lang="en-US" dirty="0"/>
          </a:p>
        </p:txBody>
      </p:sp>
      <p:sp>
        <p:nvSpPr>
          <p:cNvPr id="6" name="Footer Placeholder 5">
            <a:extLst>
              <a:ext uri="{FF2B5EF4-FFF2-40B4-BE49-F238E27FC236}">
                <a16:creationId xmlns:a16="http://schemas.microsoft.com/office/drawing/2014/main" id="{B7CEC02B-D41E-B86E-9D5A-0F92309EC35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293A9C1-BDF7-3BA1-70AC-69201C00AEEC}"/>
              </a:ext>
            </a:extLst>
          </p:cNvPr>
          <p:cNvSpPr>
            <a:spLocks noGrp="1"/>
          </p:cNvSpPr>
          <p:nvPr>
            <p:ph type="sldNum" sz="quarter" idx="12"/>
          </p:nvPr>
        </p:nvSpPr>
        <p:spPr/>
        <p:txBody>
          <a:bodyPr/>
          <a:lstStyle/>
          <a:p>
            <a:fld id="{96065D2E-1D2A-4A59-BC7B-6155F2B0FF3C}" type="slidenum">
              <a:rPr lang="en-US" smtClean="0"/>
              <a:t>‹#›</a:t>
            </a:fld>
            <a:endParaRPr lang="en-US" dirty="0"/>
          </a:p>
        </p:txBody>
      </p:sp>
    </p:spTree>
    <p:extLst>
      <p:ext uri="{BB962C8B-B14F-4D97-AF65-F5344CB8AC3E}">
        <p14:creationId xmlns:p14="http://schemas.microsoft.com/office/powerpoint/2010/main" val="9892366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DE6C7-BF42-CF76-B10D-BB04A9C27E5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144D9A7-BF2B-8FC6-5F92-5DBEB022B05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7927955-16DB-BD0F-CA0E-D373FB0F031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2F8E19F-D909-718E-8265-896B2A9378D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DE480E-0409-A5F3-AF63-2091F80DCDB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2F82BF6-28BD-0533-4912-3A89F89C7E43}"/>
              </a:ext>
            </a:extLst>
          </p:cNvPr>
          <p:cNvSpPr>
            <a:spLocks noGrp="1"/>
          </p:cNvSpPr>
          <p:nvPr>
            <p:ph type="dt" sz="half" idx="10"/>
          </p:nvPr>
        </p:nvSpPr>
        <p:spPr/>
        <p:txBody>
          <a:bodyPr/>
          <a:lstStyle/>
          <a:p>
            <a:fld id="{8C68F26B-A270-4194-A82F-4AE5972E29EA}" type="datetimeFigureOut">
              <a:rPr lang="en-US" smtClean="0"/>
              <a:t>10/14/2025</a:t>
            </a:fld>
            <a:endParaRPr lang="en-US" dirty="0"/>
          </a:p>
        </p:txBody>
      </p:sp>
      <p:sp>
        <p:nvSpPr>
          <p:cNvPr id="8" name="Footer Placeholder 7">
            <a:extLst>
              <a:ext uri="{FF2B5EF4-FFF2-40B4-BE49-F238E27FC236}">
                <a16:creationId xmlns:a16="http://schemas.microsoft.com/office/drawing/2014/main" id="{CE08C78B-2E71-37F7-C045-C298574589A2}"/>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6652330-8DD6-A53E-9E63-69FBE5024E6F}"/>
              </a:ext>
            </a:extLst>
          </p:cNvPr>
          <p:cNvSpPr>
            <a:spLocks noGrp="1"/>
          </p:cNvSpPr>
          <p:nvPr>
            <p:ph type="sldNum" sz="quarter" idx="12"/>
          </p:nvPr>
        </p:nvSpPr>
        <p:spPr/>
        <p:txBody>
          <a:bodyPr/>
          <a:lstStyle/>
          <a:p>
            <a:fld id="{96065D2E-1D2A-4A59-BC7B-6155F2B0FF3C}" type="slidenum">
              <a:rPr lang="en-US" smtClean="0"/>
              <a:t>‹#›</a:t>
            </a:fld>
            <a:endParaRPr lang="en-US" dirty="0"/>
          </a:p>
        </p:txBody>
      </p:sp>
    </p:spTree>
    <p:extLst>
      <p:ext uri="{BB962C8B-B14F-4D97-AF65-F5344CB8AC3E}">
        <p14:creationId xmlns:p14="http://schemas.microsoft.com/office/powerpoint/2010/main" val="31644103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B548B-73C7-E9BF-9FBD-43E50EA9C93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73338DE-4D5B-E5ED-31A2-640727F25AE2}"/>
              </a:ext>
            </a:extLst>
          </p:cNvPr>
          <p:cNvSpPr>
            <a:spLocks noGrp="1"/>
          </p:cNvSpPr>
          <p:nvPr>
            <p:ph type="dt" sz="half" idx="10"/>
          </p:nvPr>
        </p:nvSpPr>
        <p:spPr/>
        <p:txBody>
          <a:bodyPr/>
          <a:lstStyle/>
          <a:p>
            <a:fld id="{8C68F26B-A270-4194-A82F-4AE5972E29EA}" type="datetimeFigureOut">
              <a:rPr lang="en-US" smtClean="0"/>
              <a:t>10/14/2025</a:t>
            </a:fld>
            <a:endParaRPr lang="en-US" dirty="0"/>
          </a:p>
        </p:txBody>
      </p:sp>
      <p:sp>
        <p:nvSpPr>
          <p:cNvPr id="4" name="Footer Placeholder 3">
            <a:extLst>
              <a:ext uri="{FF2B5EF4-FFF2-40B4-BE49-F238E27FC236}">
                <a16:creationId xmlns:a16="http://schemas.microsoft.com/office/drawing/2014/main" id="{31987173-2309-3E15-E828-B75E8FFCCE4E}"/>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C288F573-5498-B069-620B-5436861F7F8C}"/>
              </a:ext>
            </a:extLst>
          </p:cNvPr>
          <p:cNvSpPr>
            <a:spLocks noGrp="1"/>
          </p:cNvSpPr>
          <p:nvPr>
            <p:ph type="sldNum" sz="quarter" idx="12"/>
          </p:nvPr>
        </p:nvSpPr>
        <p:spPr/>
        <p:txBody>
          <a:bodyPr/>
          <a:lstStyle/>
          <a:p>
            <a:fld id="{96065D2E-1D2A-4A59-BC7B-6155F2B0FF3C}" type="slidenum">
              <a:rPr lang="en-US" smtClean="0"/>
              <a:t>‹#›</a:t>
            </a:fld>
            <a:endParaRPr lang="en-US" dirty="0"/>
          </a:p>
        </p:txBody>
      </p:sp>
    </p:spTree>
    <p:extLst>
      <p:ext uri="{BB962C8B-B14F-4D97-AF65-F5344CB8AC3E}">
        <p14:creationId xmlns:p14="http://schemas.microsoft.com/office/powerpoint/2010/main" val="14052073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5B1915-6D56-1230-0D10-A28D4AA11221}"/>
              </a:ext>
            </a:extLst>
          </p:cNvPr>
          <p:cNvSpPr>
            <a:spLocks noGrp="1"/>
          </p:cNvSpPr>
          <p:nvPr>
            <p:ph type="dt" sz="half" idx="10"/>
          </p:nvPr>
        </p:nvSpPr>
        <p:spPr/>
        <p:txBody>
          <a:bodyPr/>
          <a:lstStyle/>
          <a:p>
            <a:fld id="{8C68F26B-A270-4194-A82F-4AE5972E29EA}" type="datetimeFigureOut">
              <a:rPr lang="en-US" smtClean="0"/>
              <a:t>10/14/2025</a:t>
            </a:fld>
            <a:endParaRPr lang="en-US" dirty="0"/>
          </a:p>
        </p:txBody>
      </p:sp>
      <p:sp>
        <p:nvSpPr>
          <p:cNvPr id="3" name="Footer Placeholder 2">
            <a:extLst>
              <a:ext uri="{FF2B5EF4-FFF2-40B4-BE49-F238E27FC236}">
                <a16:creationId xmlns:a16="http://schemas.microsoft.com/office/drawing/2014/main" id="{4402BCEF-30F3-7F63-A219-72D5FF78AC02}"/>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FC8FBC58-5333-9F5F-8559-B249CB12C3C7}"/>
              </a:ext>
            </a:extLst>
          </p:cNvPr>
          <p:cNvSpPr>
            <a:spLocks noGrp="1"/>
          </p:cNvSpPr>
          <p:nvPr>
            <p:ph type="sldNum" sz="quarter" idx="12"/>
          </p:nvPr>
        </p:nvSpPr>
        <p:spPr/>
        <p:txBody>
          <a:bodyPr/>
          <a:lstStyle/>
          <a:p>
            <a:fld id="{96065D2E-1D2A-4A59-BC7B-6155F2B0FF3C}" type="slidenum">
              <a:rPr lang="en-US" smtClean="0"/>
              <a:t>‹#›</a:t>
            </a:fld>
            <a:endParaRPr lang="en-US" dirty="0"/>
          </a:p>
        </p:txBody>
      </p:sp>
    </p:spTree>
    <p:extLst>
      <p:ext uri="{BB962C8B-B14F-4D97-AF65-F5344CB8AC3E}">
        <p14:creationId xmlns:p14="http://schemas.microsoft.com/office/powerpoint/2010/main" val="7651390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A5D98-B0B9-7849-7ACB-17A5B540656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4B37362-EA9C-2610-E834-E8CBB913EC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97ADF26-2096-75D1-C672-A7C9B01186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6F3B5C-16A7-D288-7D4D-1EA64D9025FC}"/>
              </a:ext>
            </a:extLst>
          </p:cNvPr>
          <p:cNvSpPr>
            <a:spLocks noGrp="1"/>
          </p:cNvSpPr>
          <p:nvPr>
            <p:ph type="dt" sz="half" idx="10"/>
          </p:nvPr>
        </p:nvSpPr>
        <p:spPr/>
        <p:txBody>
          <a:bodyPr/>
          <a:lstStyle/>
          <a:p>
            <a:fld id="{8C68F26B-A270-4194-A82F-4AE5972E29EA}" type="datetimeFigureOut">
              <a:rPr lang="en-US" smtClean="0"/>
              <a:t>10/14/2025</a:t>
            </a:fld>
            <a:endParaRPr lang="en-US" dirty="0"/>
          </a:p>
        </p:txBody>
      </p:sp>
      <p:sp>
        <p:nvSpPr>
          <p:cNvPr id="6" name="Footer Placeholder 5">
            <a:extLst>
              <a:ext uri="{FF2B5EF4-FFF2-40B4-BE49-F238E27FC236}">
                <a16:creationId xmlns:a16="http://schemas.microsoft.com/office/drawing/2014/main" id="{46C09B23-B6BF-50F9-049A-EF430ED3A8A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DDE0FD4-B073-D020-94EB-82BEBF945965}"/>
              </a:ext>
            </a:extLst>
          </p:cNvPr>
          <p:cNvSpPr>
            <a:spLocks noGrp="1"/>
          </p:cNvSpPr>
          <p:nvPr>
            <p:ph type="sldNum" sz="quarter" idx="12"/>
          </p:nvPr>
        </p:nvSpPr>
        <p:spPr/>
        <p:txBody>
          <a:bodyPr/>
          <a:lstStyle/>
          <a:p>
            <a:fld id="{96065D2E-1D2A-4A59-BC7B-6155F2B0FF3C}" type="slidenum">
              <a:rPr lang="en-US" smtClean="0"/>
              <a:t>‹#›</a:t>
            </a:fld>
            <a:endParaRPr lang="en-US" dirty="0"/>
          </a:p>
        </p:txBody>
      </p:sp>
    </p:spTree>
    <p:extLst>
      <p:ext uri="{BB962C8B-B14F-4D97-AF65-F5344CB8AC3E}">
        <p14:creationId xmlns:p14="http://schemas.microsoft.com/office/powerpoint/2010/main" val="3768308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8BD506-30EE-024C-1C3B-7D4A5F28BE5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E574460-4E54-C603-C141-B15D82C184B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E623A7D8-6BFC-0AC4-C9A7-0471F3C59F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8ADD04E-813F-DF67-373C-0C32D9BA1FBB}"/>
              </a:ext>
            </a:extLst>
          </p:cNvPr>
          <p:cNvSpPr>
            <a:spLocks noGrp="1"/>
          </p:cNvSpPr>
          <p:nvPr>
            <p:ph type="dt" sz="half" idx="10"/>
          </p:nvPr>
        </p:nvSpPr>
        <p:spPr/>
        <p:txBody>
          <a:bodyPr/>
          <a:lstStyle/>
          <a:p>
            <a:fld id="{8C68F26B-A270-4194-A82F-4AE5972E29EA}" type="datetimeFigureOut">
              <a:rPr lang="en-US" smtClean="0"/>
              <a:t>10/14/2025</a:t>
            </a:fld>
            <a:endParaRPr lang="en-US" dirty="0"/>
          </a:p>
        </p:txBody>
      </p:sp>
      <p:sp>
        <p:nvSpPr>
          <p:cNvPr id="6" name="Footer Placeholder 5">
            <a:extLst>
              <a:ext uri="{FF2B5EF4-FFF2-40B4-BE49-F238E27FC236}">
                <a16:creationId xmlns:a16="http://schemas.microsoft.com/office/drawing/2014/main" id="{B402D9B0-C5FF-B1D9-4343-3F4A002F2C4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E51E14B-B31E-420E-84CF-61B78A04B00C}"/>
              </a:ext>
            </a:extLst>
          </p:cNvPr>
          <p:cNvSpPr>
            <a:spLocks noGrp="1"/>
          </p:cNvSpPr>
          <p:nvPr>
            <p:ph type="sldNum" sz="quarter" idx="12"/>
          </p:nvPr>
        </p:nvSpPr>
        <p:spPr/>
        <p:txBody>
          <a:bodyPr/>
          <a:lstStyle/>
          <a:p>
            <a:fld id="{96065D2E-1D2A-4A59-BC7B-6155F2B0FF3C}" type="slidenum">
              <a:rPr lang="en-US" smtClean="0"/>
              <a:t>‹#›</a:t>
            </a:fld>
            <a:endParaRPr lang="en-US" dirty="0"/>
          </a:p>
        </p:txBody>
      </p:sp>
    </p:spTree>
    <p:extLst>
      <p:ext uri="{BB962C8B-B14F-4D97-AF65-F5344CB8AC3E}">
        <p14:creationId xmlns:p14="http://schemas.microsoft.com/office/powerpoint/2010/main" val="10374714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CAE01FF-AFF1-2024-C412-9C70C39E211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F2AB26A-E977-5500-9CB1-D06EFD2F94B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7D328C-4FF6-1941-4F40-B0769D1DC40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C68F26B-A270-4194-A82F-4AE5972E29EA}" type="datetimeFigureOut">
              <a:rPr lang="en-US" smtClean="0"/>
              <a:t>10/14/2025</a:t>
            </a:fld>
            <a:endParaRPr lang="en-US" dirty="0"/>
          </a:p>
        </p:txBody>
      </p:sp>
      <p:sp>
        <p:nvSpPr>
          <p:cNvPr id="5" name="Footer Placeholder 4">
            <a:extLst>
              <a:ext uri="{FF2B5EF4-FFF2-40B4-BE49-F238E27FC236}">
                <a16:creationId xmlns:a16="http://schemas.microsoft.com/office/drawing/2014/main" id="{94650880-B3F1-92E5-7B92-B7808A7EA6E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042FD18D-245B-E462-B510-CECE569077B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6065D2E-1D2A-4A59-BC7B-6155F2B0FF3C}" type="slidenum">
              <a:rPr lang="en-US" smtClean="0"/>
              <a:t>‹#›</a:t>
            </a:fld>
            <a:endParaRPr lang="en-US" dirty="0"/>
          </a:p>
        </p:txBody>
      </p:sp>
    </p:spTree>
    <p:extLst>
      <p:ext uri="{BB962C8B-B14F-4D97-AF65-F5344CB8AC3E}">
        <p14:creationId xmlns:p14="http://schemas.microsoft.com/office/powerpoint/2010/main" val="19922245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57B3E7E-C00D-BFD8-9D5F-8EAAA6EEF1B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A496EA7-50EA-789E-5B4E-626CF18CC4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2760B84-9B95-0568-BD03-585D3BD5910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4BCB37A-27C6-418E-8970-797D8B911024}" type="datetimeFigureOut">
              <a:rPr lang="en-US" smtClean="0"/>
              <a:t>10/14/2025</a:t>
            </a:fld>
            <a:endParaRPr lang="en-US" dirty="0"/>
          </a:p>
        </p:txBody>
      </p:sp>
      <p:sp>
        <p:nvSpPr>
          <p:cNvPr id="5" name="Footer Placeholder 4">
            <a:extLst>
              <a:ext uri="{FF2B5EF4-FFF2-40B4-BE49-F238E27FC236}">
                <a16:creationId xmlns:a16="http://schemas.microsoft.com/office/drawing/2014/main" id="{25D9A104-D145-2524-7606-CB4253F7E7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DA56C0EC-E141-FF51-306D-D1CA722F3E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6A67614-DD05-4D12-98F1-FEF3AC5EF9D6}" type="slidenum">
              <a:rPr lang="en-US" smtClean="0"/>
              <a:t>‹#›</a:t>
            </a:fld>
            <a:endParaRPr lang="en-US" dirty="0"/>
          </a:p>
        </p:txBody>
      </p:sp>
    </p:spTree>
    <p:extLst>
      <p:ext uri="{BB962C8B-B14F-4D97-AF65-F5344CB8AC3E}">
        <p14:creationId xmlns:p14="http://schemas.microsoft.com/office/powerpoint/2010/main" val="3534391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hyperlink" Target="mailto:info@smwnbf.org"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0582" y="365126"/>
            <a:ext cx="10095345" cy="1532624"/>
          </a:xfrm>
        </p:spPr>
        <p:txBody>
          <a:bodyPr>
            <a:noAutofit/>
          </a:bodyPr>
          <a:lstStyle/>
          <a:p>
            <a:pPr algn="ctr"/>
            <a:br>
              <a:rPr lang="en-US" sz="1500" b="1" dirty="0"/>
            </a:br>
            <a:br>
              <a:rPr lang="en-US" sz="1050" dirty="0"/>
            </a:br>
            <a:br>
              <a:rPr lang="en-US" sz="1050" dirty="0"/>
            </a:br>
            <a:br>
              <a:rPr lang="en-US" sz="1050" dirty="0"/>
            </a:br>
            <a:br>
              <a:rPr lang="en-US" sz="1050" dirty="0"/>
            </a:br>
            <a:br>
              <a:rPr lang="en-US" sz="1050" dirty="0"/>
            </a:br>
            <a:br>
              <a:rPr lang="en-US" sz="1050" dirty="0"/>
            </a:br>
            <a:br>
              <a:rPr lang="en-US" sz="1050" dirty="0"/>
            </a:br>
            <a:br>
              <a:rPr lang="en-US" sz="1050" dirty="0"/>
            </a:br>
            <a:br>
              <a:rPr lang="en-US" sz="1050" dirty="0"/>
            </a:br>
            <a:r>
              <a:rPr lang="en-US" sz="1400" dirty="0"/>
              <a:t>The Plan defines Disqualifying Employment, to include </a:t>
            </a:r>
            <a:r>
              <a:rPr lang="en-US" sz="1400" b="1" dirty="0"/>
              <a:t>any employment </a:t>
            </a:r>
            <a:r>
              <a:rPr lang="en-US" sz="1400" dirty="0"/>
              <a:t>for a Contributing Employer, or </a:t>
            </a:r>
            <a:r>
              <a:rPr lang="en-US" sz="1400" b="1" dirty="0"/>
              <a:t>any employment </a:t>
            </a:r>
            <a:r>
              <a:rPr lang="en-US" sz="1400" dirty="0"/>
              <a:t>with any employer in the same or related business as any Contributing Employer.  It also includes any and all types of work covered by Collective Bargaining Agreements to which the Union and/or any Local are a party; or under the trade jurisdiction of the Union, as that trade jurisdiction is described in the SMART’s constitution; or in the related building trades of the Ironworkers, Plumbers and Pipefitters, Roofers, Insulators, Boilermakers, and Electrical Workers; or any other work to which a sheet metal worker has been assigned, referred, or can perform because of their skills and training as a sheet metal worker.  Note that there are certain exceptions, including work in Locals with high workforce demands, as described below and in subsequent pages.  </a:t>
            </a:r>
          </a:p>
        </p:txBody>
      </p:sp>
      <p:sp>
        <p:nvSpPr>
          <p:cNvPr id="3" name="TextBox 2">
            <a:extLst>
              <a:ext uri="{FF2B5EF4-FFF2-40B4-BE49-F238E27FC236}">
                <a16:creationId xmlns:a16="http://schemas.microsoft.com/office/drawing/2014/main" id="{0E8C6DA3-C360-4A39-928F-EF374E70C058}"/>
              </a:ext>
            </a:extLst>
          </p:cNvPr>
          <p:cNvSpPr txBox="1"/>
          <p:nvPr/>
        </p:nvSpPr>
        <p:spPr>
          <a:xfrm>
            <a:off x="3124201" y="5621377"/>
            <a:ext cx="5778313" cy="300082"/>
          </a:xfrm>
          <a:prstGeom prst="rect">
            <a:avLst/>
          </a:prstGeom>
          <a:noFill/>
        </p:spPr>
        <p:txBody>
          <a:bodyPr wrap="none" rtlCol="0">
            <a:spAutoFit/>
          </a:bodyPr>
          <a:lstStyle/>
          <a:p>
            <a:pPr defTabSz="685800"/>
            <a:r>
              <a:rPr lang="en-US" sz="1350" dirty="0">
                <a:solidFill>
                  <a:prstClr val="black"/>
                </a:solidFill>
                <a:latin typeface="Calibri" panose="020F0502020204030204"/>
              </a:rPr>
              <a:t>If you exceed the hours indicated on this chart, your pension will be suspended.</a:t>
            </a:r>
          </a:p>
        </p:txBody>
      </p:sp>
      <p:pic>
        <p:nvPicPr>
          <p:cNvPr id="8" name="Content Placeholder 7">
            <a:extLst>
              <a:ext uri="{FF2B5EF4-FFF2-40B4-BE49-F238E27FC236}">
                <a16:creationId xmlns:a16="http://schemas.microsoft.com/office/drawing/2014/main" id="{DF33DF3E-981E-32DA-3EFD-EC63D40FE85D}"/>
              </a:ext>
            </a:extLst>
          </p:cNvPr>
          <p:cNvPicPr>
            <a:picLocks noGrp="1" noChangeAspect="1"/>
          </p:cNvPicPr>
          <p:nvPr>
            <p:ph idx="1"/>
          </p:nvPr>
        </p:nvPicPr>
        <p:blipFill>
          <a:blip r:embed="rId2"/>
          <a:stretch>
            <a:fillRect/>
          </a:stretch>
        </p:blipFill>
        <p:spPr>
          <a:xfrm>
            <a:off x="3160522" y="2660904"/>
            <a:ext cx="6690072" cy="3913632"/>
          </a:xfrm>
        </p:spPr>
      </p:pic>
      <p:sp>
        <p:nvSpPr>
          <p:cNvPr id="4" name="Title 1">
            <a:extLst>
              <a:ext uri="{FF2B5EF4-FFF2-40B4-BE49-F238E27FC236}">
                <a16:creationId xmlns:a16="http://schemas.microsoft.com/office/drawing/2014/main" id="{DE696819-444E-3312-14F3-D2FD5034B26C}"/>
              </a:ext>
            </a:extLst>
          </p:cNvPr>
          <p:cNvSpPr txBox="1">
            <a:spLocks/>
          </p:cNvSpPr>
          <p:nvPr/>
        </p:nvSpPr>
        <p:spPr>
          <a:xfrm>
            <a:off x="1524000" y="146305"/>
            <a:ext cx="9144000" cy="1024128"/>
          </a:xfrm>
          <a:prstGeom prst="rect">
            <a:avLst/>
          </a:prstGeom>
          <a:solidFill>
            <a:srgbClr val="236192"/>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400" b="1" dirty="0">
                <a:solidFill>
                  <a:schemeClr val="bg2"/>
                </a:solidFill>
              </a:rPr>
              <a:t>Work After Retirement </a:t>
            </a:r>
            <a:endParaRPr lang="en-US" dirty="0">
              <a:solidFill>
                <a:schemeClr val="bg2"/>
              </a:solidFill>
            </a:endParaRPr>
          </a:p>
        </p:txBody>
      </p:sp>
    </p:spTree>
    <p:extLst>
      <p:ext uri="{BB962C8B-B14F-4D97-AF65-F5344CB8AC3E}">
        <p14:creationId xmlns:p14="http://schemas.microsoft.com/office/powerpoint/2010/main" val="6844039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D331F2-EEF7-4E84-873A-483985CFE27A}"/>
              </a:ext>
            </a:extLst>
          </p:cNvPr>
          <p:cNvSpPr>
            <a:spLocks noGrp="1"/>
          </p:cNvSpPr>
          <p:nvPr>
            <p:ph type="title"/>
          </p:nvPr>
        </p:nvSpPr>
        <p:spPr/>
        <p:txBody>
          <a:bodyPr/>
          <a:lstStyle/>
          <a:p>
            <a:pPr algn="ctr"/>
            <a:r>
              <a:rPr lang="en-US" sz="2100" dirty="0">
                <a:solidFill>
                  <a:prstClr val="black"/>
                </a:solidFill>
              </a:rPr>
              <a:t>Return to Work</a:t>
            </a:r>
            <a:br>
              <a:rPr lang="en-US" sz="2100" dirty="0">
                <a:solidFill>
                  <a:prstClr val="black"/>
                </a:solidFill>
              </a:rPr>
            </a:br>
            <a:r>
              <a:rPr lang="en-US" sz="1200" dirty="0">
                <a:solidFill>
                  <a:prstClr val="black"/>
                </a:solidFill>
              </a:rPr>
              <a:t>Process for Current Retirees who wish to Suspend their Pension, Return to Work, then Re-Retire</a:t>
            </a:r>
            <a:endParaRPr lang="en-US" dirty="0"/>
          </a:p>
        </p:txBody>
      </p:sp>
      <p:graphicFrame>
        <p:nvGraphicFramePr>
          <p:cNvPr id="3" name="Diagram 2">
            <a:extLst>
              <a:ext uri="{FF2B5EF4-FFF2-40B4-BE49-F238E27FC236}">
                <a16:creationId xmlns:a16="http://schemas.microsoft.com/office/drawing/2014/main" id="{2CD40F07-0BBA-4EF0-9648-B6B42F9CE905}"/>
              </a:ext>
            </a:extLst>
          </p:cNvPr>
          <p:cNvGraphicFramePr/>
          <p:nvPr>
            <p:extLst>
              <p:ext uri="{D42A27DB-BD31-4B8C-83A1-F6EECF244321}">
                <p14:modId xmlns:p14="http://schemas.microsoft.com/office/powerpoint/2010/main" val="1813627693"/>
              </p:ext>
            </p:extLst>
          </p:nvPr>
        </p:nvGraphicFramePr>
        <p:xfrm>
          <a:off x="2019300" y="1303020"/>
          <a:ext cx="8412480" cy="5410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a:extLst>
              <a:ext uri="{FF2B5EF4-FFF2-40B4-BE49-F238E27FC236}">
                <a16:creationId xmlns:a16="http://schemas.microsoft.com/office/drawing/2014/main" id="{B49365BE-EF63-4406-9FBD-57CEC75D4F1B}"/>
              </a:ext>
            </a:extLst>
          </p:cNvPr>
          <p:cNvSpPr txBox="1"/>
          <p:nvPr/>
        </p:nvSpPr>
        <p:spPr>
          <a:xfrm>
            <a:off x="2401308" y="1761724"/>
            <a:ext cx="446614" cy="461665"/>
          </a:xfrm>
          <a:prstGeom prst="rect">
            <a:avLst/>
          </a:prstGeom>
          <a:noFill/>
        </p:spPr>
        <p:txBody>
          <a:bodyPr wrap="square" rtlCol="0">
            <a:spAutoFit/>
          </a:bodyPr>
          <a:lstStyle/>
          <a:p>
            <a:pPr defTabSz="685800"/>
            <a:r>
              <a:rPr lang="en-US" sz="2400" dirty="0">
                <a:solidFill>
                  <a:prstClr val="white"/>
                </a:solidFill>
                <a:latin typeface="Calibri" panose="020F0502020204030204"/>
              </a:rPr>
              <a:t>1</a:t>
            </a:r>
          </a:p>
        </p:txBody>
      </p:sp>
      <p:sp>
        <p:nvSpPr>
          <p:cNvPr id="5" name="TextBox 4">
            <a:extLst>
              <a:ext uri="{FF2B5EF4-FFF2-40B4-BE49-F238E27FC236}">
                <a16:creationId xmlns:a16="http://schemas.microsoft.com/office/drawing/2014/main" id="{4C854E52-268E-4F26-81E1-1BFA6E671FFA}"/>
              </a:ext>
            </a:extLst>
          </p:cNvPr>
          <p:cNvSpPr txBox="1"/>
          <p:nvPr/>
        </p:nvSpPr>
        <p:spPr>
          <a:xfrm>
            <a:off x="2847922" y="2763068"/>
            <a:ext cx="446614" cy="461665"/>
          </a:xfrm>
          <a:prstGeom prst="rect">
            <a:avLst/>
          </a:prstGeom>
          <a:noFill/>
        </p:spPr>
        <p:txBody>
          <a:bodyPr wrap="square" rtlCol="0">
            <a:spAutoFit/>
          </a:bodyPr>
          <a:lstStyle/>
          <a:p>
            <a:pPr defTabSz="685800"/>
            <a:r>
              <a:rPr lang="en-US" sz="2400" dirty="0">
                <a:solidFill>
                  <a:prstClr val="white"/>
                </a:solidFill>
                <a:latin typeface="Calibri" panose="020F0502020204030204"/>
              </a:rPr>
              <a:t>2</a:t>
            </a:r>
          </a:p>
        </p:txBody>
      </p:sp>
      <p:sp>
        <p:nvSpPr>
          <p:cNvPr id="6" name="TextBox 5">
            <a:extLst>
              <a:ext uri="{FF2B5EF4-FFF2-40B4-BE49-F238E27FC236}">
                <a16:creationId xmlns:a16="http://schemas.microsoft.com/office/drawing/2014/main" id="{CFE44688-ED4D-4F6E-A783-A27A9A28A1EF}"/>
              </a:ext>
            </a:extLst>
          </p:cNvPr>
          <p:cNvSpPr txBox="1"/>
          <p:nvPr/>
        </p:nvSpPr>
        <p:spPr>
          <a:xfrm>
            <a:off x="3032698" y="3807186"/>
            <a:ext cx="446614" cy="461665"/>
          </a:xfrm>
          <a:prstGeom prst="rect">
            <a:avLst/>
          </a:prstGeom>
          <a:noFill/>
        </p:spPr>
        <p:txBody>
          <a:bodyPr wrap="square" rtlCol="0">
            <a:spAutoFit/>
          </a:bodyPr>
          <a:lstStyle/>
          <a:p>
            <a:pPr defTabSz="685800"/>
            <a:r>
              <a:rPr lang="en-US" sz="2400" dirty="0">
                <a:solidFill>
                  <a:prstClr val="white"/>
                </a:solidFill>
                <a:latin typeface="Calibri" panose="020F0502020204030204"/>
              </a:rPr>
              <a:t>3</a:t>
            </a:r>
          </a:p>
        </p:txBody>
      </p:sp>
      <p:sp>
        <p:nvSpPr>
          <p:cNvPr id="7" name="TextBox 6">
            <a:extLst>
              <a:ext uri="{FF2B5EF4-FFF2-40B4-BE49-F238E27FC236}">
                <a16:creationId xmlns:a16="http://schemas.microsoft.com/office/drawing/2014/main" id="{DF3045EF-6926-4DC7-81D9-D887A46B3FFF}"/>
              </a:ext>
            </a:extLst>
          </p:cNvPr>
          <p:cNvSpPr txBox="1"/>
          <p:nvPr/>
        </p:nvSpPr>
        <p:spPr>
          <a:xfrm>
            <a:off x="2809391" y="4808530"/>
            <a:ext cx="446614" cy="461665"/>
          </a:xfrm>
          <a:prstGeom prst="rect">
            <a:avLst/>
          </a:prstGeom>
          <a:noFill/>
        </p:spPr>
        <p:txBody>
          <a:bodyPr wrap="square" rtlCol="0">
            <a:spAutoFit/>
          </a:bodyPr>
          <a:lstStyle/>
          <a:p>
            <a:pPr defTabSz="685800"/>
            <a:r>
              <a:rPr lang="en-US" sz="2400" dirty="0">
                <a:solidFill>
                  <a:prstClr val="white"/>
                </a:solidFill>
                <a:latin typeface="Calibri" panose="020F0502020204030204"/>
              </a:rPr>
              <a:t>4</a:t>
            </a:r>
          </a:p>
        </p:txBody>
      </p:sp>
      <p:sp>
        <p:nvSpPr>
          <p:cNvPr id="8" name="TextBox 7">
            <a:extLst>
              <a:ext uri="{FF2B5EF4-FFF2-40B4-BE49-F238E27FC236}">
                <a16:creationId xmlns:a16="http://schemas.microsoft.com/office/drawing/2014/main" id="{2D076E52-7BB3-4A53-8514-DAA492D121D2}"/>
              </a:ext>
            </a:extLst>
          </p:cNvPr>
          <p:cNvSpPr txBox="1"/>
          <p:nvPr/>
        </p:nvSpPr>
        <p:spPr>
          <a:xfrm>
            <a:off x="2362777" y="5866449"/>
            <a:ext cx="446614" cy="461665"/>
          </a:xfrm>
          <a:prstGeom prst="rect">
            <a:avLst/>
          </a:prstGeom>
          <a:noFill/>
        </p:spPr>
        <p:txBody>
          <a:bodyPr wrap="square" rtlCol="0">
            <a:spAutoFit/>
          </a:bodyPr>
          <a:lstStyle/>
          <a:p>
            <a:pPr defTabSz="685800"/>
            <a:r>
              <a:rPr lang="en-US" sz="2400" dirty="0">
                <a:solidFill>
                  <a:prstClr val="white"/>
                </a:solidFill>
                <a:latin typeface="Calibri" panose="020F0502020204030204"/>
              </a:rPr>
              <a:t>5</a:t>
            </a:r>
          </a:p>
        </p:txBody>
      </p:sp>
    </p:spTree>
    <p:extLst>
      <p:ext uri="{BB962C8B-B14F-4D97-AF65-F5344CB8AC3E}">
        <p14:creationId xmlns:p14="http://schemas.microsoft.com/office/powerpoint/2010/main" val="3696752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34">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Freeform: Shape 36">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72A82F0-7A68-7834-911D-06394030A1EE}"/>
              </a:ext>
            </a:extLst>
          </p:cNvPr>
          <p:cNvSpPr>
            <a:spLocks noGrp="1"/>
          </p:cNvSpPr>
          <p:nvPr>
            <p:ph type="title"/>
          </p:nvPr>
        </p:nvSpPr>
        <p:spPr>
          <a:xfrm>
            <a:off x="686834" y="1153572"/>
            <a:ext cx="3200400" cy="4461163"/>
          </a:xfrm>
        </p:spPr>
        <p:txBody>
          <a:bodyPr>
            <a:normAutofit/>
          </a:bodyPr>
          <a:lstStyle/>
          <a:p>
            <a:r>
              <a:rPr lang="en-US" sz="3700" dirty="0">
                <a:solidFill>
                  <a:srgbClr val="FFFFFF"/>
                </a:solidFill>
              </a:rPr>
              <a:t>Exception to Disqualifying Employment:  </a:t>
            </a:r>
            <a:br>
              <a:rPr lang="en-US" sz="3700" dirty="0">
                <a:solidFill>
                  <a:srgbClr val="FFFFFF"/>
                </a:solidFill>
              </a:rPr>
            </a:br>
            <a:r>
              <a:rPr lang="en-US" sz="3700" dirty="0">
                <a:solidFill>
                  <a:srgbClr val="FFFFFF"/>
                </a:solidFill>
              </a:rPr>
              <a:t>Work in Locals with High Workforce Demands</a:t>
            </a:r>
          </a:p>
        </p:txBody>
      </p:sp>
      <p:sp>
        <p:nvSpPr>
          <p:cNvPr id="39" name="Arc 38">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210C607B-B35A-D3FB-7846-13DEC5B889FB}"/>
              </a:ext>
            </a:extLst>
          </p:cNvPr>
          <p:cNvSpPr>
            <a:spLocks noGrp="1"/>
          </p:cNvSpPr>
          <p:nvPr>
            <p:ph idx="1"/>
          </p:nvPr>
        </p:nvSpPr>
        <p:spPr>
          <a:xfrm>
            <a:off x="4447308" y="591344"/>
            <a:ext cx="6906491" cy="5585619"/>
          </a:xfrm>
        </p:spPr>
        <p:txBody>
          <a:bodyPr anchor="ctr">
            <a:normAutofit/>
          </a:bodyPr>
          <a:lstStyle/>
          <a:p>
            <a:pPr marL="0" indent="0">
              <a:buNone/>
            </a:pPr>
            <a:r>
              <a:rPr lang="en-US" sz="1500" dirty="0"/>
              <a:t>In recognition that in certain areas of the country local unions are unable to meet the workforce demands the NPF Board of Trustees amended the Plan to allow retirees to work </a:t>
            </a:r>
            <a:r>
              <a:rPr lang="en-US" sz="1500" b="1" dirty="0"/>
              <a:t>without</a:t>
            </a:r>
            <a:r>
              <a:rPr lang="en-US" sz="1500" dirty="0"/>
              <a:t> a suspension of benefits provided they meet certain conditions.  This exception was first available in 2023 and has been updated from time to time.  </a:t>
            </a:r>
          </a:p>
          <a:p>
            <a:pPr marL="0" indent="0">
              <a:buNone/>
            </a:pPr>
            <a:r>
              <a:rPr lang="en-US" sz="1500" dirty="0"/>
              <a:t>The most recent update to this exception is effective June  24, 2025 and allows retirees to work and continue to receive their pension if they meet the following conditions:</a:t>
            </a:r>
          </a:p>
          <a:p>
            <a:pPr>
              <a:buFontTx/>
              <a:buChar char="-"/>
            </a:pPr>
            <a:r>
              <a:rPr lang="en-US" sz="1500" dirty="0"/>
              <a:t>have retired prior to May 31, 2025; </a:t>
            </a:r>
          </a:p>
          <a:p>
            <a:pPr>
              <a:buFontTx/>
              <a:buChar char="-"/>
            </a:pPr>
            <a:r>
              <a:rPr lang="en-US" sz="1500" dirty="0"/>
              <a:t>work for an employer signatory to a SMART collective bargaining agreement with a local union approved by the NPF Board of Trustees and identified under Appendix H of the Plan Document.  Please refer to the next page for approved local unions; and </a:t>
            </a:r>
          </a:p>
          <a:p>
            <a:pPr>
              <a:buFontTx/>
              <a:buChar char="-"/>
            </a:pPr>
            <a:r>
              <a:rPr lang="en-US" sz="1500" dirty="0"/>
              <a:t>this exception is no longer available after December 31, 2025, unless the local union has been approved or recertified through December 31, 2026, as reflected on the next page.  In the instances where a determination has been made that a local union </a:t>
            </a:r>
            <a:r>
              <a:rPr lang="en-US" sz="1500" u="sng" dirty="0"/>
              <a:t>will not </a:t>
            </a:r>
            <a:r>
              <a:rPr lang="en-US" sz="1500" dirty="0"/>
              <a:t>be recertified, the termination date of December 31, 2025, is noted.  </a:t>
            </a:r>
          </a:p>
          <a:p>
            <a:pPr marL="0" indent="0">
              <a:buNone/>
            </a:pPr>
            <a:endParaRPr lang="en-US" sz="1500" dirty="0"/>
          </a:p>
          <a:p>
            <a:pPr marL="0" indent="0">
              <a:buNone/>
            </a:pPr>
            <a:r>
              <a:rPr lang="en-US" sz="1500" dirty="0"/>
              <a:t>**For information regarding the rules in effect before the most recent change contact the Fund Office at </a:t>
            </a:r>
            <a:r>
              <a:rPr lang="en-US" sz="1500" dirty="0">
                <a:hlinkClick r:id="rId3"/>
              </a:rPr>
              <a:t>info@smwnbf.org</a:t>
            </a:r>
            <a:r>
              <a:rPr lang="en-US" sz="1500" dirty="0"/>
              <a:t> or by phone at 703.739.7000.  </a:t>
            </a:r>
          </a:p>
          <a:p>
            <a:pPr>
              <a:buFontTx/>
              <a:buChar char="-"/>
            </a:pPr>
            <a:endParaRPr lang="en-US" sz="1500" dirty="0"/>
          </a:p>
          <a:p>
            <a:pPr marL="0" indent="0">
              <a:buNone/>
            </a:pPr>
            <a:endParaRPr lang="en-US" sz="1500" dirty="0"/>
          </a:p>
        </p:txBody>
      </p:sp>
    </p:spTree>
    <p:extLst>
      <p:ext uri="{BB962C8B-B14F-4D97-AF65-F5344CB8AC3E}">
        <p14:creationId xmlns:p14="http://schemas.microsoft.com/office/powerpoint/2010/main" val="26790139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B78630-3161-D111-6E13-A2E60D18109F}"/>
              </a:ext>
            </a:extLst>
          </p:cNvPr>
          <p:cNvSpPr>
            <a:spLocks noGrp="1"/>
          </p:cNvSpPr>
          <p:nvPr>
            <p:ph type="title"/>
          </p:nvPr>
        </p:nvSpPr>
        <p:spPr>
          <a:xfrm>
            <a:off x="1524000" y="517095"/>
            <a:ext cx="9144000" cy="762000"/>
          </a:xfrm>
          <a:solidFill>
            <a:srgbClr val="236192"/>
          </a:solidFill>
        </p:spPr>
        <p:txBody>
          <a:bodyPr/>
          <a:lstStyle/>
          <a:p>
            <a:pPr algn="ctr"/>
            <a:r>
              <a:rPr lang="en-US" sz="2400" b="1" dirty="0">
                <a:solidFill>
                  <a:schemeClr val="bg2"/>
                </a:solidFill>
              </a:rPr>
              <a:t>Exception to Disqualifying Employment: </a:t>
            </a:r>
            <a:br>
              <a:rPr lang="en-US" sz="2400" b="1" dirty="0">
                <a:solidFill>
                  <a:schemeClr val="bg2"/>
                </a:solidFill>
              </a:rPr>
            </a:br>
            <a:r>
              <a:rPr lang="en-US" sz="2400" b="1" dirty="0">
                <a:solidFill>
                  <a:schemeClr val="bg2"/>
                </a:solidFill>
              </a:rPr>
              <a:t>Work in Locals Approved under Appendix H </a:t>
            </a:r>
            <a:endParaRPr lang="en-US" dirty="0">
              <a:solidFill>
                <a:schemeClr val="bg2"/>
              </a:solidFill>
            </a:endParaRPr>
          </a:p>
        </p:txBody>
      </p:sp>
      <p:sp>
        <p:nvSpPr>
          <p:cNvPr id="4" name="TextBox 3">
            <a:extLst>
              <a:ext uri="{FF2B5EF4-FFF2-40B4-BE49-F238E27FC236}">
                <a16:creationId xmlns:a16="http://schemas.microsoft.com/office/drawing/2014/main" id="{89CE5CC7-BD9B-9E7D-C538-E2A141765C65}"/>
              </a:ext>
            </a:extLst>
          </p:cNvPr>
          <p:cNvSpPr txBox="1"/>
          <p:nvPr/>
        </p:nvSpPr>
        <p:spPr>
          <a:xfrm>
            <a:off x="1524000" y="2337196"/>
            <a:ext cx="4857946" cy="2498504"/>
          </a:xfrm>
          <a:prstGeom prst="rect">
            <a:avLst/>
          </a:prstGeom>
          <a:noFill/>
        </p:spPr>
        <p:txBody>
          <a:bodyPr wrap="square">
            <a:spAutoFit/>
          </a:bodyPr>
          <a:lstStyle/>
          <a:p>
            <a:pPr marL="285750" indent="-285750">
              <a:lnSpc>
                <a:spcPct val="125000"/>
              </a:lnSpc>
              <a:buFont typeface="Wingdings" panose="05000000000000000000" pitchFamily="2" charset="2"/>
              <a:buChar char="§"/>
            </a:pPr>
            <a:r>
              <a:rPr lang="en-US" sz="1400" dirty="0"/>
              <a:t>Local 02 (eff. 01/2024, terminates as of 12/31/2025)</a:t>
            </a:r>
          </a:p>
          <a:p>
            <a:pPr marL="285750" indent="-285750">
              <a:lnSpc>
                <a:spcPct val="125000"/>
              </a:lnSpc>
              <a:buFont typeface="Wingdings" panose="05000000000000000000" pitchFamily="2" charset="2"/>
              <a:buChar char="§"/>
            </a:pPr>
            <a:r>
              <a:rPr lang="en-US" sz="1400" dirty="0"/>
              <a:t>Local 05 (eff. 11/2023, terminates as of 12/31/2025)</a:t>
            </a:r>
          </a:p>
          <a:p>
            <a:pPr marL="285750" indent="-285750">
              <a:lnSpc>
                <a:spcPct val="125000"/>
              </a:lnSpc>
              <a:buFont typeface="Wingdings" panose="05000000000000000000" pitchFamily="2" charset="2"/>
              <a:buChar char="§"/>
            </a:pPr>
            <a:r>
              <a:rPr lang="en-US" sz="1400" dirty="0"/>
              <a:t>Local 07 (eff. 05/2023)</a:t>
            </a:r>
          </a:p>
          <a:p>
            <a:pPr marL="285750" indent="-285750">
              <a:lnSpc>
                <a:spcPct val="125000"/>
              </a:lnSpc>
              <a:buFont typeface="Wingdings" panose="05000000000000000000" pitchFamily="2" charset="2"/>
              <a:buChar char="§"/>
            </a:pPr>
            <a:r>
              <a:rPr lang="en-US" sz="1400" dirty="0"/>
              <a:t>Local 12 (eff. 07/2025 and approved through 12/31/2026)</a:t>
            </a:r>
          </a:p>
          <a:p>
            <a:pPr marL="285750" indent="-285750">
              <a:lnSpc>
                <a:spcPct val="125000"/>
              </a:lnSpc>
              <a:buFont typeface="Wingdings" panose="05000000000000000000" pitchFamily="2" charset="2"/>
              <a:buChar char="§"/>
            </a:pPr>
            <a:r>
              <a:rPr lang="en-US" sz="1400" dirty="0"/>
              <a:t>Local 18 (eff. 05/2023)</a:t>
            </a:r>
          </a:p>
          <a:p>
            <a:pPr marL="285750" indent="-285750">
              <a:lnSpc>
                <a:spcPct val="125000"/>
              </a:lnSpc>
              <a:buFont typeface="Wingdings" panose="05000000000000000000" pitchFamily="2" charset="2"/>
              <a:buChar char="§"/>
            </a:pPr>
            <a:r>
              <a:rPr lang="en-US" sz="1400" dirty="0"/>
              <a:t>Local 20 (eff. 08/2023)</a:t>
            </a:r>
          </a:p>
          <a:p>
            <a:pPr marL="285750" indent="-285750">
              <a:lnSpc>
                <a:spcPct val="125000"/>
              </a:lnSpc>
              <a:buFont typeface="Wingdings" panose="05000000000000000000" pitchFamily="2" charset="2"/>
              <a:buChar char="§"/>
            </a:pPr>
            <a:r>
              <a:rPr lang="en-US" sz="1400" dirty="0"/>
              <a:t>Local 24 (eff. 05/2023)</a:t>
            </a:r>
          </a:p>
          <a:p>
            <a:pPr marL="285750" indent="-285750">
              <a:lnSpc>
                <a:spcPct val="125000"/>
              </a:lnSpc>
              <a:buFont typeface="Wingdings" panose="05000000000000000000" pitchFamily="2" charset="2"/>
              <a:buChar char="§"/>
            </a:pPr>
            <a:r>
              <a:rPr lang="en-US" sz="1400" dirty="0"/>
              <a:t>Local 27 (eff. 08/2023 and approved through 12/31/2026)</a:t>
            </a:r>
          </a:p>
          <a:p>
            <a:pPr marL="285750" indent="-285750">
              <a:lnSpc>
                <a:spcPct val="125000"/>
              </a:lnSpc>
              <a:buFont typeface="Wingdings" panose="05000000000000000000" pitchFamily="2" charset="2"/>
              <a:buChar char="§"/>
            </a:pPr>
            <a:r>
              <a:rPr lang="en-US" sz="1400" dirty="0"/>
              <a:t>Local 33 (eff. 04/2024)</a:t>
            </a:r>
          </a:p>
        </p:txBody>
      </p:sp>
      <p:sp>
        <p:nvSpPr>
          <p:cNvPr id="5" name="TextBox 4">
            <a:extLst>
              <a:ext uri="{FF2B5EF4-FFF2-40B4-BE49-F238E27FC236}">
                <a16:creationId xmlns:a16="http://schemas.microsoft.com/office/drawing/2014/main" id="{BEAC0CE6-6C2F-D662-3F00-DFF9AE4CA025}"/>
              </a:ext>
            </a:extLst>
          </p:cNvPr>
          <p:cNvSpPr txBox="1"/>
          <p:nvPr/>
        </p:nvSpPr>
        <p:spPr>
          <a:xfrm>
            <a:off x="6579908" y="2337195"/>
            <a:ext cx="5353473" cy="2839688"/>
          </a:xfrm>
          <a:prstGeom prst="rect">
            <a:avLst/>
          </a:prstGeom>
          <a:noFill/>
        </p:spPr>
        <p:txBody>
          <a:bodyPr wrap="square">
            <a:spAutoFit/>
          </a:bodyPr>
          <a:lstStyle/>
          <a:p>
            <a:pPr marL="285750" indent="-285750">
              <a:lnSpc>
                <a:spcPct val="125000"/>
              </a:lnSpc>
              <a:buFont typeface="Wingdings" panose="05000000000000000000" pitchFamily="2" charset="2"/>
              <a:buChar char="§"/>
            </a:pPr>
            <a:r>
              <a:rPr lang="en-US" sz="1400" dirty="0"/>
              <a:t>Local 36  (eff. 08/2023, terminates as of 12/31/2025)</a:t>
            </a:r>
          </a:p>
          <a:p>
            <a:pPr marL="285750" indent="-285750">
              <a:lnSpc>
                <a:spcPct val="125000"/>
              </a:lnSpc>
              <a:buFont typeface="Wingdings" panose="05000000000000000000" pitchFamily="2" charset="2"/>
              <a:buChar char="§"/>
            </a:pPr>
            <a:r>
              <a:rPr lang="en-US" sz="1400" dirty="0"/>
              <a:t>Local 49  (eff. 08/2023, terminates as of 12/31/2025)</a:t>
            </a:r>
          </a:p>
          <a:p>
            <a:pPr marL="285750" indent="-285750">
              <a:lnSpc>
                <a:spcPct val="125000"/>
              </a:lnSpc>
              <a:buFont typeface="Wingdings" panose="05000000000000000000" pitchFamily="2" charset="2"/>
              <a:buChar char="§"/>
            </a:pPr>
            <a:r>
              <a:rPr lang="en-US" sz="1400" dirty="0"/>
              <a:t>Local 55  (eff. 07/2024 and approved through 12/31/2026)</a:t>
            </a:r>
          </a:p>
          <a:p>
            <a:pPr marL="285750" indent="-285750">
              <a:lnSpc>
                <a:spcPct val="125000"/>
              </a:lnSpc>
              <a:buFont typeface="Wingdings" panose="05000000000000000000" pitchFamily="2" charset="2"/>
              <a:buChar char="§"/>
            </a:pPr>
            <a:r>
              <a:rPr lang="en-US" sz="1400" dirty="0"/>
              <a:t>Local 73  (eff. 07/2025 and approved through 12/31/2026)</a:t>
            </a:r>
          </a:p>
          <a:p>
            <a:pPr marL="285750" indent="-285750">
              <a:lnSpc>
                <a:spcPct val="125000"/>
              </a:lnSpc>
              <a:buFont typeface="Wingdings" panose="05000000000000000000" pitchFamily="2" charset="2"/>
              <a:buChar char="§"/>
            </a:pPr>
            <a:r>
              <a:rPr lang="en-US" sz="1400" dirty="0"/>
              <a:t>Local 85  (eff. 11/2023 and approved through 12/31/2026)</a:t>
            </a:r>
          </a:p>
          <a:p>
            <a:pPr marL="285750" indent="-285750">
              <a:lnSpc>
                <a:spcPct val="125000"/>
              </a:lnSpc>
              <a:buFont typeface="Wingdings" panose="05000000000000000000" pitchFamily="2" charset="2"/>
              <a:buChar char="§"/>
            </a:pPr>
            <a:r>
              <a:rPr lang="en-US" sz="1400" dirty="0"/>
              <a:t>Local 177 (eff. 12/2024 and approved through 12/31/2026)</a:t>
            </a:r>
          </a:p>
          <a:p>
            <a:pPr marL="285750" indent="-285750">
              <a:lnSpc>
                <a:spcPct val="125000"/>
              </a:lnSpc>
              <a:buFont typeface="Wingdings" panose="05000000000000000000" pitchFamily="2" charset="2"/>
              <a:buChar char="§"/>
            </a:pPr>
            <a:r>
              <a:rPr lang="en-US" sz="1400" dirty="0"/>
              <a:t>Local 265 (eff. 07/2025 and approved through 12/31/2026)</a:t>
            </a:r>
          </a:p>
          <a:p>
            <a:pPr marL="285750" indent="-285750">
              <a:lnSpc>
                <a:spcPct val="125000"/>
              </a:lnSpc>
              <a:buFont typeface="Wingdings" panose="05000000000000000000" pitchFamily="2" charset="2"/>
              <a:buChar char="§"/>
            </a:pPr>
            <a:r>
              <a:rPr lang="en-US" sz="1400" dirty="0"/>
              <a:t>Local 292 (eff. 05/2023, terminates as of 12/31/2025)</a:t>
            </a:r>
          </a:p>
          <a:p>
            <a:pPr marL="285750" indent="-285750">
              <a:lnSpc>
                <a:spcPct val="125000"/>
              </a:lnSpc>
              <a:buFont typeface="Wingdings" panose="05000000000000000000" pitchFamily="2" charset="2"/>
              <a:buChar char="§"/>
            </a:pPr>
            <a:r>
              <a:rPr lang="en-US" sz="1400" dirty="0"/>
              <a:t>Local 359 (eff. 11/2023 and approved through 12/31/2026)</a:t>
            </a:r>
          </a:p>
          <a:p>
            <a:pPr marL="285750" indent="-285750">
              <a:lnSpc>
                <a:spcPct val="125000"/>
              </a:lnSpc>
              <a:buFont typeface="Wingdings" panose="05000000000000000000" pitchFamily="2" charset="2"/>
              <a:buChar char="§"/>
            </a:pPr>
            <a:endParaRPr lang="en-US" dirty="0"/>
          </a:p>
        </p:txBody>
      </p:sp>
    </p:spTree>
    <p:extLst>
      <p:ext uri="{BB962C8B-B14F-4D97-AF65-F5344CB8AC3E}">
        <p14:creationId xmlns:p14="http://schemas.microsoft.com/office/powerpoint/2010/main" val="431306754"/>
      </p:ext>
    </p:extLst>
  </p:cSld>
  <p:clrMapOvr>
    <a:masterClrMapping/>
  </p:clrMapOvr>
</p:sld>
</file>

<file path=ppt/theme/theme1.xml><?xml version="1.0" encoding="utf-8"?>
<a:theme xmlns:a="http://schemas.openxmlformats.org/drawingml/2006/main" name="Office Theme">
  <a:themeElements>
    <a:clrScheme name="Custom 2">
      <a:dk1>
        <a:sysClr val="windowText" lastClr="000000"/>
      </a:dk1>
      <a:lt1>
        <a:sysClr val="window" lastClr="FFFFFF"/>
      </a:lt1>
      <a:dk2>
        <a:srgbClr val="0E2841"/>
      </a:dk2>
      <a:lt2>
        <a:srgbClr val="E8E8E8"/>
      </a:lt2>
      <a:accent1>
        <a:srgbClr val="156082"/>
      </a:accent1>
      <a:accent2>
        <a:srgbClr val="23619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216</TotalTime>
  <Words>859</Words>
  <Application>Microsoft Office PowerPoint</Application>
  <PresentationFormat>Widescreen</PresentationFormat>
  <Paragraphs>49</Paragraphs>
  <Slides>4</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4</vt:i4>
      </vt:variant>
    </vt:vector>
  </HeadingPairs>
  <TitlesOfParts>
    <vt:vector size="11" baseType="lpstr">
      <vt:lpstr>Aptos</vt:lpstr>
      <vt:lpstr>Aptos Display</vt:lpstr>
      <vt:lpstr>Arial</vt:lpstr>
      <vt:lpstr>Calibri</vt:lpstr>
      <vt:lpstr>Wingdings</vt:lpstr>
      <vt:lpstr>Office Theme</vt:lpstr>
      <vt:lpstr>Custom Design</vt:lpstr>
      <vt:lpstr>          The Plan defines Disqualifying Employment, to include any employment for a Contributing Employer, or any employment with any employer in the same or related business as any Contributing Employer.  It also includes any and all types of work covered by Collective Bargaining Agreements to which the Union and/or any Local are a party; or under the trade jurisdiction of the Union, as that trade jurisdiction is described in the SMART’s constitution; or in the related building trades of the Ironworkers, Plumbers and Pipefitters, Roofers, Insulators, Boilermakers, and Electrical Workers; or any other work to which a sheet metal worker has been assigned, referred, or can perform because of their skills and training as a sheet metal worker.  Note that there are certain exceptions, including work in Locals with high workforce demands, as described below and in subsequent pages.  </vt:lpstr>
      <vt:lpstr>Return to Work Process for Current Retirees who wish to Suspend their Pension, Return to Work, then Re-Retire</vt:lpstr>
      <vt:lpstr>Exception to Disqualifying Employment:   Work in Locals with High Workforce Demands</vt:lpstr>
      <vt:lpstr>Exception to Disqualifying Employment:  Work in Locals Approved under Appendix H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Debbie Elkins</dc:creator>
  <cp:lastModifiedBy>Debbie Keplinger</cp:lastModifiedBy>
  <cp:revision>11</cp:revision>
  <dcterms:created xsi:type="dcterms:W3CDTF">2025-08-25T21:51:39Z</dcterms:created>
  <dcterms:modified xsi:type="dcterms:W3CDTF">2025-10-14T15:37:02Z</dcterms:modified>
</cp:coreProperties>
</file>